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Lst>
  <p:sldSz cy="5143500" cx="9144000"/>
  <p:notesSz cx="6858000" cy="9144000"/>
  <p:embeddedFontLst>
    <p:embeddedFont>
      <p:font typeface="Poppins"/>
      <p:regular r:id="rId9"/>
      <p:bold r:id="rId10"/>
      <p:italic r:id="rId11"/>
      <p:boldItalic r:id="rId12"/>
    </p:embeddedFont>
    <p:embeddedFont>
      <p:font typeface="Montserrat"/>
      <p:regular r:id="rId13"/>
      <p:bold r:id="rId14"/>
      <p:italic r:id="rId15"/>
      <p:boldItalic r:id="rId1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 uri="GoogleSlidesCustomDataVersion2">
      <go:slidesCustomData xmlns:go="http://customooxmlschemas.google.com/" r:id="rId17" roundtripDataSignature="AMtx7mgzSPcDbP4EglCLXGEFig2ySrX7k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font" Target="fonts/Poppins-italic.fntdata"/><Relationship Id="rId10" Type="http://schemas.openxmlformats.org/officeDocument/2006/relationships/font" Target="fonts/Poppins-bold.fntdata"/><Relationship Id="rId13" Type="http://schemas.openxmlformats.org/officeDocument/2006/relationships/font" Target="fonts/Montserrat-regular.fntdata"/><Relationship Id="rId12" Type="http://schemas.openxmlformats.org/officeDocument/2006/relationships/font" Target="fonts/Poppins-boldItalic.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font" Target="fonts/Poppins-regular.fntdata"/><Relationship Id="rId15" Type="http://schemas.openxmlformats.org/officeDocument/2006/relationships/font" Target="fonts/Montserrat-italic.fntdata"/><Relationship Id="rId14" Type="http://schemas.openxmlformats.org/officeDocument/2006/relationships/font" Target="fonts/Montserrat-bold.fntdata"/><Relationship Id="rId17" Type="http://customschemas.google.com/relationships/presentationmetadata" Target="metadata"/><Relationship Id="rId16" Type="http://schemas.openxmlformats.org/officeDocument/2006/relationships/font" Target="fonts/Montserrat-boldItalic.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2" name="Google Shape;52;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 name="Shape 56"/>
        <p:cNvGrpSpPr/>
        <p:nvPr/>
      </p:nvGrpSpPr>
      <p:grpSpPr>
        <a:xfrm>
          <a:off x="0" y="0"/>
          <a:ext cx="0" cy="0"/>
          <a:chOff x="0" y="0"/>
          <a:chExt cx="0" cy="0"/>
        </a:xfrm>
      </p:grpSpPr>
      <p:sp>
        <p:nvSpPr>
          <p:cNvPr id="57" name="Google Shape;57;p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8" name="Google Shape;58;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 name="Shape 70"/>
        <p:cNvGrpSpPr/>
        <p:nvPr/>
      </p:nvGrpSpPr>
      <p:grpSpPr>
        <a:xfrm>
          <a:off x="0" y="0"/>
          <a:ext cx="0" cy="0"/>
          <a:chOff x="0" y="0"/>
          <a:chExt cx="0" cy="0"/>
        </a:xfrm>
      </p:grpSpPr>
      <p:sp>
        <p:nvSpPr>
          <p:cNvPr id="71" name="Google Shape;71;p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2" name="Google Shape;72;p1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1"/>
          <p:cNvSpPr txBox="1"/>
          <p:nvPr>
            <p:ph type="ctrTitle"/>
          </p:nvPr>
        </p:nvSpPr>
        <p:spPr>
          <a:xfrm>
            <a:off x="311708" y="744575"/>
            <a:ext cx="85206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11" name="Google Shape;11;p21"/>
          <p:cNvSpPr txBox="1"/>
          <p:nvPr>
            <p:ph idx="1" type="subTitle"/>
          </p:nvPr>
        </p:nvSpPr>
        <p:spPr>
          <a:xfrm>
            <a:off x="311700" y="2834125"/>
            <a:ext cx="85206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22"/>
          <p:cNvSpPr txBox="1"/>
          <p:nvPr>
            <p:ph type="title"/>
          </p:nvPr>
        </p:nvSpPr>
        <p:spPr>
          <a:xfrm>
            <a:off x="311700" y="2150850"/>
            <a:ext cx="8520600" cy="841800"/>
          </a:xfrm>
          <a:prstGeom prst="rect">
            <a:avLst/>
          </a:prstGeom>
          <a:noFill/>
          <a:ln>
            <a:noFill/>
          </a:ln>
        </p:spPr>
        <p:txBody>
          <a:bodyPr anchorCtr="0" anchor="ctr" bIns="91425" lIns="91425" spcFirstLastPara="1" rIns="91425" wrap="square" tIns="91425">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15" name="Google Shape;15;p22"/>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23"/>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8" name="Google Shape;18;p23"/>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19" name="Google Shape;19;p2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24"/>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2" name="Google Shape;22;p24"/>
          <p:cNvSpPr txBox="1"/>
          <p:nvPr>
            <p:ph idx="1" type="body"/>
          </p:nvPr>
        </p:nvSpPr>
        <p:spPr>
          <a:xfrm>
            <a:off x="311700" y="1152475"/>
            <a:ext cx="3999900" cy="34164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23" name="Google Shape;23;p24"/>
          <p:cNvSpPr txBox="1"/>
          <p:nvPr>
            <p:ph idx="2" type="body"/>
          </p:nvPr>
        </p:nvSpPr>
        <p:spPr>
          <a:xfrm>
            <a:off x="4832400" y="1152475"/>
            <a:ext cx="3999900" cy="34164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24" name="Google Shape;24;p2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25"/>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7" name="Google Shape;27;p25"/>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26"/>
          <p:cNvSpPr txBox="1"/>
          <p:nvPr>
            <p:ph type="title"/>
          </p:nvPr>
        </p:nvSpPr>
        <p:spPr>
          <a:xfrm>
            <a:off x="311700" y="555600"/>
            <a:ext cx="2808000" cy="7557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30" name="Google Shape;30;p26"/>
          <p:cNvSpPr txBox="1"/>
          <p:nvPr>
            <p:ph idx="1" type="body"/>
          </p:nvPr>
        </p:nvSpPr>
        <p:spPr>
          <a:xfrm>
            <a:off x="311700" y="1389600"/>
            <a:ext cx="2808000" cy="3179400"/>
          </a:xfrm>
          <a:prstGeom prst="rect">
            <a:avLst/>
          </a:prstGeom>
          <a:noFill/>
          <a:ln>
            <a:noFill/>
          </a:ln>
        </p:spPr>
        <p:txBody>
          <a:bodyPr anchorCtr="0" anchor="t" bIns="91425" lIns="91425" spcFirstLastPara="1" rIns="91425" wrap="square" tIns="91425">
            <a:norm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31" name="Google Shape;31;p2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27"/>
          <p:cNvSpPr txBox="1"/>
          <p:nvPr>
            <p:ph type="title"/>
          </p:nvPr>
        </p:nvSpPr>
        <p:spPr>
          <a:xfrm>
            <a:off x="490250" y="450150"/>
            <a:ext cx="6367800" cy="40908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
        <p:nvSpPr>
          <p:cNvPr id="34" name="Google Shape;34;p27"/>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28"/>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 name="Google Shape;37;p28"/>
          <p:cNvSpPr txBox="1"/>
          <p:nvPr>
            <p:ph type="title"/>
          </p:nvPr>
        </p:nvSpPr>
        <p:spPr>
          <a:xfrm>
            <a:off x="265500" y="1233175"/>
            <a:ext cx="4045200" cy="14823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p:txBody>
      </p:sp>
      <p:sp>
        <p:nvSpPr>
          <p:cNvPr id="38" name="Google Shape;38;p28"/>
          <p:cNvSpPr txBox="1"/>
          <p:nvPr>
            <p:ph idx="1" type="subTitle"/>
          </p:nvPr>
        </p:nvSpPr>
        <p:spPr>
          <a:xfrm>
            <a:off x="265500" y="2803075"/>
            <a:ext cx="4045200" cy="12351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28"/>
          <p:cNvSpPr txBox="1"/>
          <p:nvPr>
            <p:ph idx="2" type="body"/>
          </p:nvPr>
        </p:nvSpPr>
        <p:spPr>
          <a:xfrm>
            <a:off x="4939500" y="724075"/>
            <a:ext cx="3837000" cy="3695100"/>
          </a:xfrm>
          <a:prstGeom prst="rect">
            <a:avLst/>
          </a:prstGeom>
          <a:noFill/>
          <a:ln>
            <a:noFill/>
          </a:ln>
        </p:spPr>
        <p:txBody>
          <a:bodyPr anchorCtr="0" anchor="ctr"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40" name="Google Shape;40;p28"/>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29"/>
          <p:cNvSpPr txBox="1"/>
          <p:nvPr>
            <p:ph idx="1" type="body"/>
          </p:nvPr>
        </p:nvSpPr>
        <p:spPr>
          <a:xfrm>
            <a:off x="311700" y="4230575"/>
            <a:ext cx="5998800" cy="605100"/>
          </a:xfrm>
          <a:prstGeom prst="rect">
            <a:avLst/>
          </a:prstGeom>
          <a:noFill/>
          <a:ln>
            <a:noFill/>
          </a:ln>
        </p:spPr>
        <p:txBody>
          <a:bodyPr anchorCtr="0" anchor="ctr" bIns="91425" lIns="91425" spcFirstLastPara="1" rIns="91425" wrap="square" tIns="91425">
            <a:normAutofit/>
          </a:bodyPr>
          <a:lstStyle>
            <a:lvl1pPr indent="-228600" lvl="0" marL="457200" algn="l">
              <a:lnSpc>
                <a:spcPct val="100000"/>
              </a:lnSpc>
              <a:spcBef>
                <a:spcPts val="0"/>
              </a:spcBef>
              <a:spcAft>
                <a:spcPts val="0"/>
              </a:spcAft>
              <a:buSzPts val="1800"/>
              <a:buNone/>
              <a:defRPr/>
            </a:lvl1pPr>
          </a:lstStyle>
          <a:p/>
        </p:txBody>
      </p:sp>
      <p:sp>
        <p:nvSpPr>
          <p:cNvPr id="43" name="Google Shape;43;p29"/>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30"/>
          <p:cNvSpPr txBox="1"/>
          <p:nvPr>
            <p:ph hasCustomPrompt="1" type="title"/>
          </p:nvPr>
        </p:nvSpPr>
        <p:spPr>
          <a:xfrm>
            <a:off x="311700" y="1106125"/>
            <a:ext cx="8520600" cy="19635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6" name="Google Shape;46;p30"/>
          <p:cNvSpPr txBox="1"/>
          <p:nvPr>
            <p:ph idx="1" type="body"/>
          </p:nvPr>
        </p:nvSpPr>
        <p:spPr>
          <a:xfrm>
            <a:off x="311700" y="3152225"/>
            <a:ext cx="8520600" cy="1300800"/>
          </a:xfrm>
          <a:prstGeom prst="rect">
            <a:avLst/>
          </a:prstGeom>
          <a:noFill/>
          <a:ln>
            <a:noFill/>
          </a:ln>
        </p:spPr>
        <p:txBody>
          <a:bodyPr anchorCtr="0" anchor="t" bIns="91425" lIns="91425" spcFirstLastPara="1" rIns="91425" wrap="square" tIns="91425">
            <a:norm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0"/>
              </a:spcBef>
              <a:spcAft>
                <a:spcPts val="0"/>
              </a:spcAft>
              <a:buSzPts val="1400"/>
              <a:buChar char="○"/>
              <a:defRPr/>
            </a:lvl2pPr>
            <a:lvl3pPr indent="-317500" lvl="2" marL="1371600" algn="ctr">
              <a:lnSpc>
                <a:spcPct val="115000"/>
              </a:lnSpc>
              <a:spcBef>
                <a:spcPts val="0"/>
              </a:spcBef>
              <a:spcAft>
                <a:spcPts val="0"/>
              </a:spcAft>
              <a:buSzPts val="1400"/>
              <a:buChar char="■"/>
              <a:defRPr/>
            </a:lvl3pPr>
            <a:lvl4pPr indent="-317500" lvl="3" marL="1828800" algn="ctr">
              <a:lnSpc>
                <a:spcPct val="115000"/>
              </a:lnSpc>
              <a:spcBef>
                <a:spcPts val="0"/>
              </a:spcBef>
              <a:spcAft>
                <a:spcPts val="0"/>
              </a:spcAft>
              <a:buSzPts val="1400"/>
              <a:buChar char="●"/>
              <a:defRPr/>
            </a:lvl4pPr>
            <a:lvl5pPr indent="-317500" lvl="4" marL="2286000" algn="ctr">
              <a:lnSpc>
                <a:spcPct val="115000"/>
              </a:lnSpc>
              <a:spcBef>
                <a:spcPts val="0"/>
              </a:spcBef>
              <a:spcAft>
                <a:spcPts val="0"/>
              </a:spcAft>
              <a:buSzPts val="1400"/>
              <a:buChar char="○"/>
              <a:defRPr/>
            </a:lvl5pPr>
            <a:lvl6pPr indent="-317500" lvl="5" marL="2743200" algn="ctr">
              <a:lnSpc>
                <a:spcPct val="115000"/>
              </a:lnSpc>
              <a:spcBef>
                <a:spcPts val="0"/>
              </a:spcBef>
              <a:spcAft>
                <a:spcPts val="0"/>
              </a:spcAft>
              <a:buSzPts val="1400"/>
              <a:buChar char="■"/>
              <a:defRPr/>
            </a:lvl6pPr>
            <a:lvl7pPr indent="-317500" lvl="6" marL="3200400" algn="ctr">
              <a:lnSpc>
                <a:spcPct val="115000"/>
              </a:lnSpc>
              <a:spcBef>
                <a:spcPts val="0"/>
              </a:spcBef>
              <a:spcAft>
                <a:spcPts val="0"/>
              </a:spcAft>
              <a:buSzPts val="1400"/>
              <a:buChar char="●"/>
              <a:defRPr/>
            </a:lvl7pPr>
            <a:lvl8pPr indent="-317500" lvl="7" marL="3657600" algn="ctr">
              <a:lnSpc>
                <a:spcPct val="115000"/>
              </a:lnSpc>
              <a:spcBef>
                <a:spcPts val="0"/>
              </a:spcBef>
              <a:spcAft>
                <a:spcPts val="0"/>
              </a:spcAft>
              <a:buSzPts val="1400"/>
              <a:buChar char="○"/>
              <a:defRPr/>
            </a:lvl8pPr>
            <a:lvl9pPr indent="-317500" lvl="8" marL="4114800" algn="ctr">
              <a:lnSpc>
                <a:spcPct val="115000"/>
              </a:lnSpc>
              <a:spcBef>
                <a:spcPts val="0"/>
              </a:spcBef>
              <a:spcAft>
                <a:spcPts val="0"/>
              </a:spcAft>
              <a:buSzPts val="1400"/>
              <a:buChar char="■"/>
              <a:defRPr/>
            </a:lvl9pPr>
          </a:lstStyle>
          <a:p/>
        </p:txBody>
      </p:sp>
      <p:sp>
        <p:nvSpPr>
          <p:cNvPr id="47" name="Google Shape;47;p30"/>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3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20"/>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9pPr>
          </a:lstStyle>
          <a:p/>
        </p:txBody>
      </p:sp>
      <p:sp>
        <p:nvSpPr>
          <p:cNvPr id="7" name="Google Shape;7;p20"/>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marR="0" rtl="0" algn="l">
              <a:lnSpc>
                <a:spcPct val="115000"/>
              </a:lnSpc>
              <a:spcBef>
                <a:spcPts val="0"/>
              </a:spcBef>
              <a:spcAft>
                <a:spcPts val="0"/>
              </a:spcAft>
              <a:buClr>
                <a:schemeClr val="dk2"/>
              </a:buClr>
              <a:buSzPts val="1800"/>
              <a:buFont typeface="Arial"/>
              <a:buChar char="●"/>
              <a:defRPr b="0" i="0" sz="1800" u="none" cap="none" strike="noStrike">
                <a:solidFill>
                  <a:schemeClr val="dk2"/>
                </a:solidFill>
                <a:latin typeface="Arial"/>
                <a:ea typeface="Arial"/>
                <a:cs typeface="Arial"/>
                <a:sym typeface="Arial"/>
              </a:defRPr>
            </a:lvl1pPr>
            <a:lvl2pPr indent="-317500" lvl="1" marL="9144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2pPr>
            <a:lvl3pPr indent="-317500" lvl="2" marL="13716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3pPr>
            <a:lvl4pPr indent="-317500" lvl="3" marL="18288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4pPr>
            <a:lvl5pPr indent="-317500" lvl="4" marL="22860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5pPr>
            <a:lvl6pPr indent="-317500" lvl="5" marL="27432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6pPr>
            <a:lvl7pPr indent="-317500" lvl="6" marL="32004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7pPr>
            <a:lvl8pPr indent="-317500" lvl="7" marL="36576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8pPr>
            <a:lvl9pPr indent="-317500" lvl="8" marL="41148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9pPr>
          </a:lstStyle>
          <a:p/>
        </p:txBody>
      </p:sp>
      <p:sp>
        <p:nvSpPr>
          <p:cNvPr id="8" name="Google Shape;8;p20"/>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7"/>
          <p:cNvSpPr txBox="1"/>
          <p:nvPr>
            <p:ph type="ctrTitle"/>
          </p:nvPr>
        </p:nvSpPr>
        <p:spPr>
          <a:xfrm>
            <a:off x="177912" y="-69669"/>
            <a:ext cx="8520600" cy="2052600"/>
          </a:xfrm>
          <a:prstGeom prst="rect">
            <a:avLst/>
          </a:prstGeom>
          <a:noFill/>
          <a:ln>
            <a:noFill/>
          </a:ln>
        </p:spPr>
        <p:txBody>
          <a:bodyPr anchorCtr="0" anchor="b" bIns="91425" lIns="91425" spcFirstLastPara="1" rIns="91425" wrap="square" tIns="91425">
            <a:normAutofit/>
          </a:bodyPr>
          <a:lstStyle/>
          <a:p>
            <a:pPr indent="0" lvl="0" marL="0" rtl="0" algn="ctr">
              <a:lnSpc>
                <a:spcPct val="100000"/>
              </a:lnSpc>
              <a:spcBef>
                <a:spcPts val="0"/>
              </a:spcBef>
              <a:spcAft>
                <a:spcPts val="0"/>
              </a:spcAft>
              <a:buSzPts val="5200"/>
              <a:buNone/>
            </a:pPr>
            <a:r>
              <a:rPr lang="en-GB"/>
              <a:t>Year 6</a:t>
            </a:r>
            <a:endParaRPr/>
          </a:p>
        </p:txBody>
      </p:sp>
      <p:pic>
        <p:nvPicPr>
          <p:cNvPr id="55" name="Google Shape;55;p17"/>
          <p:cNvPicPr preferRelativeResize="0"/>
          <p:nvPr/>
        </p:nvPicPr>
        <p:blipFill rotWithShape="1">
          <a:blip r:embed="rId3">
            <a:alphaModFix/>
          </a:blip>
          <a:srcRect b="0" l="0" r="0" t="0"/>
          <a:stretch/>
        </p:blipFill>
        <p:spPr>
          <a:xfrm>
            <a:off x="3437314" y="1982919"/>
            <a:ext cx="2269350" cy="250675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 name="Shape 59"/>
        <p:cNvGrpSpPr/>
        <p:nvPr/>
      </p:nvGrpSpPr>
      <p:grpSpPr>
        <a:xfrm>
          <a:off x="0" y="0"/>
          <a:ext cx="0" cy="0"/>
          <a:chOff x="0" y="0"/>
          <a:chExt cx="0" cy="0"/>
        </a:xfrm>
      </p:grpSpPr>
      <p:sp>
        <p:nvSpPr>
          <p:cNvPr id="60" name="Google Shape;60;p18"/>
          <p:cNvSpPr/>
          <p:nvPr/>
        </p:nvSpPr>
        <p:spPr>
          <a:xfrm>
            <a:off x="94575" y="615575"/>
            <a:ext cx="3743400" cy="795000"/>
          </a:xfrm>
          <a:prstGeom prst="roundRect">
            <a:avLst>
              <a:gd fmla="val 17605" name="adj"/>
            </a:avLst>
          </a:prstGeom>
          <a:solidFill>
            <a:srgbClr val="FFF2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000"/>
              <a:buFont typeface="Arial"/>
              <a:buNone/>
            </a:pPr>
            <a:r>
              <a:rPr b="1" i="0" lang="en-GB" sz="1000" u="none" cap="none" strike="noStrike">
                <a:solidFill>
                  <a:srgbClr val="000000"/>
                </a:solidFill>
                <a:highlight>
                  <a:srgbClr val="FFFF00"/>
                </a:highlight>
                <a:latin typeface="Poppins"/>
                <a:ea typeface="Poppins"/>
                <a:cs typeface="Poppins"/>
                <a:sym typeface="Poppins"/>
              </a:rPr>
              <a:t> </a:t>
            </a:r>
            <a:endParaRPr b="1" i="0" sz="1000" u="none" cap="none" strike="noStrike">
              <a:solidFill>
                <a:srgbClr val="000000"/>
              </a:solidFill>
              <a:highlight>
                <a:srgbClr val="FFFF00"/>
              </a:highlight>
              <a:latin typeface="Poppins"/>
              <a:ea typeface="Poppins"/>
              <a:cs typeface="Poppins"/>
              <a:sym typeface="Poppins"/>
            </a:endParaRPr>
          </a:p>
          <a:p>
            <a:pPr indent="0" lvl="0" marL="0" marR="0" rtl="0" algn="l">
              <a:lnSpc>
                <a:spcPct val="100000"/>
              </a:lnSpc>
              <a:spcBef>
                <a:spcPts val="0"/>
              </a:spcBef>
              <a:spcAft>
                <a:spcPts val="0"/>
              </a:spcAft>
              <a:buClr>
                <a:srgbClr val="000000"/>
              </a:buClr>
              <a:buSzPts val="1000"/>
              <a:buFont typeface="Arial"/>
              <a:buNone/>
            </a:pPr>
            <a:r>
              <a:rPr b="1" i="0" lang="en-GB" sz="1000" u="none" cap="none" strike="noStrike">
                <a:solidFill>
                  <a:srgbClr val="000000"/>
                </a:solidFill>
                <a:latin typeface="Poppins"/>
                <a:ea typeface="Poppins"/>
                <a:cs typeface="Poppins"/>
                <a:sym typeface="Poppins"/>
              </a:rPr>
              <a:t>Our class book this half term is:</a:t>
            </a:r>
            <a:br>
              <a:rPr b="0" i="0" lang="en-GB" sz="1000" u="none" cap="none" strike="noStrike">
                <a:solidFill>
                  <a:srgbClr val="000000"/>
                </a:solidFill>
                <a:latin typeface="Poppins"/>
                <a:ea typeface="Poppins"/>
                <a:cs typeface="Poppins"/>
                <a:sym typeface="Poppins"/>
              </a:rPr>
            </a:br>
            <a:endParaRPr b="0" i="0" sz="1000" u="none" cap="none" strike="noStrike">
              <a:solidFill>
                <a:srgbClr val="000000"/>
              </a:solidFill>
              <a:latin typeface="Poppins"/>
              <a:ea typeface="Poppins"/>
              <a:cs typeface="Poppins"/>
              <a:sym typeface="Poppins"/>
            </a:endParaRPr>
          </a:p>
          <a:p>
            <a:pPr indent="0" lvl="0" marL="0" marR="0" rtl="0" algn="l">
              <a:lnSpc>
                <a:spcPct val="100000"/>
              </a:lnSpc>
              <a:spcBef>
                <a:spcPts val="0"/>
              </a:spcBef>
              <a:spcAft>
                <a:spcPts val="0"/>
              </a:spcAft>
              <a:buClr>
                <a:srgbClr val="000000"/>
              </a:buClr>
              <a:buSzPts val="1000"/>
              <a:buFont typeface="Arial"/>
              <a:buNone/>
            </a:pPr>
            <a:r>
              <a:rPr b="0" i="0" lang="en-GB" sz="1000" u="none" cap="none" strike="noStrike">
                <a:solidFill>
                  <a:srgbClr val="000000"/>
                </a:solidFill>
                <a:latin typeface="Poppins"/>
                <a:ea typeface="Poppins"/>
                <a:cs typeface="Poppins"/>
                <a:sym typeface="Poppins"/>
              </a:rPr>
              <a:t>Holes by Louis Sacha</a:t>
            </a:r>
            <a:endParaRPr b="0" i="0" sz="1000" u="none" cap="none" strike="noStrike">
              <a:solidFill>
                <a:srgbClr val="000000"/>
              </a:solidFill>
              <a:latin typeface="Poppins"/>
              <a:ea typeface="Poppins"/>
              <a:cs typeface="Poppins"/>
              <a:sym typeface="Poppins"/>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highlight>
                <a:srgbClr val="FFFF00"/>
              </a:highlight>
              <a:latin typeface="Poppins"/>
              <a:ea typeface="Poppins"/>
              <a:cs typeface="Poppins"/>
              <a:sym typeface="Poppins"/>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highlight>
                <a:srgbClr val="FFFF00"/>
              </a:highlight>
              <a:latin typeface="Poppins"/>
              <a:ea typeface="Poppins"/>
              <a:cs typeface="Poppins"/>
              <a:sym typeface="Poppins"/>
            </a:endParaRPr>
          </a:p>
        </p:txBody>
      </p:sp>
      <p:pic>
        <p:nvPicPr>
          <p:cNvPr id="61" name="Google Shape;61;p18"/>
          <p:cNvPicPr preferRelativeResize="0"/>
          <p:nvPr/>
        </p:nvPicPr>
        <p:blipFill rotWithShape="1">
          <a:blip r:embed="rId3">
            <a:alphaModFix/>
          </a:blip>
          <a:srcRect b="0" l="0" r="0" t="0"/>
          <a:stretch/>
        </p:blipFill>
        <p:spPr>
          <a:xfrm>
            <a:off x="7994701" y="179705"/>
            <a:ext cx="1017425" cy="1123851"/>
          </a:xfrm>
          <a:prstGeom prst="rect">
            <a:avLst/>
          </a:prstGeom>
          <a:noFill/>
          <a:ln>
            <a:noFill/>
          </a:ln>
        </p:spPr>
      </p:pic>
      <p:sp>
        <p:nvSpPr>
          <p:cNvPr id="62" name="Google Shape;62;p18"/>
          <p:cNvSpPr/>
          <p:nvPr/>
        </p:nvSpPr>
        <p:spPr>
          <a:xfrm>
            <a:off x="94573" y="2571756"/>
            <a:ext cx="7724400" cy="1027200"/>
          </a:xfrm>
          <a:prstGeom prst="roundRect">
            <a:avLst>
              <a:gd fmla="val 16667" name="adj"/>
            </a:avLst>
          </a:prstGeom>
          <a:solidFill>
            <a:srgbClr val="D9EAD3"/>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highlight>
                <a:srgbClr val="FFFF00"/>
              </a:highlight>
              <a:latin typeface="Poppins"/>
              <a:ea typeface="Poppins"/>
              <a:cs typeface="Poppins"/>
              <a:sym typeface="Poppins"/>
            </a:endParaRPr>
          </a:p>
          <a:p>
            <a:pPr indent="0" lvl="0" marL="0" marR="0" rtl="0" algn="l">
              <a:lnSpc>
                <a:spcPct val="100000"/>
              </a:lnSpc>
              <a:spcBef>
                <a:spcPts val="0"/>
              </a:spcBef>
              <a:spcAft>
                <a:spcPts val="0"/>
              </a:spcAft>
              <a:buClr>
                <a:srgbClr val="000000"/>
              </a:buClr>
              <a:buSzPts val="1000"/>
              <a:buFont typeface="Arial"/>
              <a:buNone/>
            </a:pPr>
            <a:r>
              <a:rPr b="1" i="0" lang="en-GB" sz="1000" u="none" cap="none" strike="noStrike">
                <a:solidFill>
                  <a:schemeClr val="dk1"/>
                </a:solidFill>
                <a:latin typeface="Poppins"/>
                <a:ea typeface="Poppins"/>
                <a:cs typeface="Poppins"/>
                <a:sym typeface="Poppins"/>
              </a:rPr>
              <a:t>Maths</a:t>
            </a:r>
            <a:endParaRPr b="1" i="0" sz="1000" u="none" cap="none" strike="noStrike">
              <a:solidFill>
                <a:schemeClr val="dk1"/>
              </a:solidFill>
              <a:latin typeface="Poppins"/>
              <a:ea typeface="Poppins"/>
              <a:cs typeface="Poppins"/>
              <a:sym typeface="Poppins"/>
            </a:endParaRPr>
          </a:p>
          <a:p>
            <a:pPr indent="0" lvl="0" marL="0" marR="0" rtl="0" algn="l">
              <a:lnSpc>
                <a:spcPct val="100000"/>
              </a:lnSpc>
              <a:spcBef>
                <a:spcPts val="0"/>
              </a:spcBef>
              <a:spcAft>
                <a:spcPts val="0"/>
              </a:spcAft>
              <a:buClr>
                <a:srgbClr val="000000"/>
              </a:buClr>
              <a:buSzPts val="1000"/>
              <a:buFont typeface="Arial"/>
              <a:buNone/>
            </a:pPr>
            <a:r>
              <a:rPr b="0" i="0" lang="en-GB" sz="1000" u="none" cap="none" strike="noStrike">
                <a:solidFill>
                  <a:schemeClr val="dk1"/>
                </a:solidFill>
                <a:latin typeface="Poppins"/>
                <a:ea typeface="Poppins"/>
                <a:cs typeface="Poppins"/>
                <a:sym typeface="Poppins"/>
              </a:rPr>
              <a:t>Autumn 1 focuses on securing pupils’ understanding of place value with numbers up to 10 million, developing confidence in reading, writing, comparing, ordering and representing large numbers. Alongside this, children build fluency and reasoning across the four operations (addition, subtraction, multiplication and division) with whole numbers, applying efficient written methods and using their mathematical understanding to solve increasingly complex problems.  </a:t>
            </a:r>
            <a:br>
              <a:rPr b="0" i="0" lang="en-GB" sz="1000" u="none" cap="none" strike="noStrike">
                <a:solidFill>
                  <a:schemeClr val="dk1"/>
                </a:solidFill>
                <a:latin typeface="Poppins"/>
                <a:ea typeface="Poppins"/>
                <a:cs typeface="Poppins"/>
                <a:sym typeface="Poppins"/>
              </a:rPr>
            </a:br>
            <a:endParaRPr b="0" i="0" sz="1000" u="none" cap="none" strike="noStrike">
              <a:solidFill>
                <a:srgbClr val="000000"/>
              </a:solidFill>
              <a:latin typeface="Poppins"/>
              <a:ea typeface="Poppins"/>
              <a:cs typeface="Poppins"/>
              <a:sym typeface="Poppins"/>
            </a:endParaRPr>
          </a:p>
        </p:txBody>
      </p:sp>
      <p:grpSp>
        <p:nvGrpSpPr>
          <p:cNvPr id="63" name="Google Shape;63;p18"/>
          <p:cNvGrpSpPr/>
          <p:nvPr/>
        </p:nvGrpSpPr>
        <p:grpSpPr>
          <a:xfrm>
            <a:off x="94575" y="179700"/>
            <a:ext cx="8890950" cy="4904625"/>
            <a:chOff x="100125" y="103238"/>
            <a:chExt cx="8890950" cy="4904625"/>
          </a:xfrm>
        </p:grpSpPr>
        <p:sp>
          <p:nvSpPr>
            <p:cNvPr id="64" name="Google Shape;64;p18"/>
            <p:cNvSpPr/>
            <p:nvPr/>
          </p:nvSpPr>
          <p:spPr>
            <a:xfrm>
              <a:off x="152213" y="103238"/>
              <a:ext cx="7710300" cy="333300"/>
            </a:xfrm>
            <a:prstGeom prst="roundRect">
              <a:avLst>
                <a:gd fmla="val 16667" name="adj"/>
              </a:avLst>
            </a:prstGeom>
            <a:solidFill>
              <a:srgbClr val="C9DAF8"/>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rPr b="1" i="0" lang="en-GB" sz="1400" u="none" cap="none" strike="noStrike">
                  <a:solidFill>
                    <a:srgbClr val="000000"/>
                  </a:solidFill>
                  <a:latin typeface="Poppins"/>
                  <a:ea typeface="Poppins"/>
                  <a:cs typeface="Poppins"/>
                  <a:sym typeface="Poppins"/>
                </a:rPr>
                <a:t>INFORMATION FOR PARENTS AND CARERS - Year 6 - AUTUMN 1</a:t>
              </a:r>
              <a:endParaRPr b="1" i="0" sz="1400" u="none" cap="none" strike="noStrike">
                <a:solidFill>
                  <a:srgbClr val="000000"/>
                </a:solidFill>
                <a:latin typeface="Poppins"/>
                <a:ea typeface="Poppins"/>
                <a:cs typeface="Poppins"/>
                <a:sym typeface="Poppins"/>
              </a:endParaRPr>
            </a:p>
          </p:txBody>
        </p:sp>
        <p:sp>
          <p:nvSpPr>
            <p:cNvPr id="65" name="Google Shape;65;p18"/>
            <p:cNvSpPr/>
            <p:nvPr/>
          </p:nvSpPr>
          <p:spPr>
            <a:xfrm>
              <a:off x="3749850" y="3591263"/>
              <a:ext cx="4112700" cy="1416600"/>
            </a:xfrm>
            <a:prstGeom prst="roundRect">
              <a:avLst>
                <a:gd fmla="val 16667" name="adj"/>
              </a:avLst>
            </a:prstGeom>
            <a:solidFill>
              <a:srgbClr val="FFF2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rPr b="1" i="0" lang="en-GB" sz="1000" u="none" cap="none" strike="noStrike">
                  <a:solidFill>
                    <a:schemeClr val="dk1"/>
                  </a:solidFill>
                  <a:latin typeface="Poppins"/>
                  <a:ea typeface="Poppins"/>
                  <a:cs typeface="Poppins"/>
                  <a:sym typeface="Poppins"/>
                </a:rPr>
                <a:t>SCIENCE </a:t>
              </a:r>
              <a:endParaRPr b="1" i="0" sz="1000" u="none" cap="none" strike="noStrike">
                <a:solidFill>
                  <a:schemeClr val="dk1"/>
                </a:solidFill>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rPr b="1" i="0" lang="en-GB" sz="1000" u="none" cap="none" strike="noStrike">
                  <a:solidFill>
                    <a:schemeClr val="dk1"/>
                  </a:solidFill>
                  <a:latin typeface="Poppins"/>
                  <a:ea typeface="Poppins"/>
                  <a:cs typeface="Poppins"/>
                  <a:sym typeface="Poppins"/>
                </a:rPr>
                <a:t>Electricity - Physics</a:t>
              </a:r>
              <a:endParaRPr b="1" i="0" sz="1000" u="none" cap="none" strike="noStrike">
                <a:solidFill>
                  <a:schemeClr val="dk1"/>
                </a:solidFill>
                <a:latin typeface="Poppins"/>
                <a:ea typeface="Poppins"/>
                <a:cs typeface="Poppins"/>
                <a:sym typeface="Poppins"/>
              </a:endParaRPr>
            </a:p>
            <a:p>
              <a:pPr indent="0" lvl="0" marL="0" marR="0" rtl="0" algn="l">
                <a:lnSpc>
                  <a:spcPct val="100000"/>
                </a:lnSpc>
                <a:spcBef>
                  <a:spcPts val="0"/>
                </a:spcBef>
                <a:spcAft>
                  <a:spcPts val="0"/>
                </a:spcAft>
                <a:buClr>
                  <a:srgbClr val="000000"/>
                </a:buClr>
                <a:buSzPts val="1000"/>
                <a:buFont typeface="Arial"/>
                <a:buNone/>
              </a:pPr>
              <a:r>
                <a:rPr b="0" i="0" lang="en-GB" sz="1000" u="none" cap="none" strike="noStrike">
                  <a:solidFill>
                    <a:schemeClr val="dk1"/>
                  </a:solidFill>
                  <a:latin typeface="Poppins"/>
                  <a:ea typeface="Poppins"/>
                  <a:cs typeface="Poppins"/>
                  <a:sym typeface="Poppins"/>
                </a:rPr>
                <a:t>- Know that each component in a circuit can be represented by a recognised symbol</a:t>
              </a:r>
              <a:endParaRPr b="0" i="0" sz="1000" u="none" cap="none" strike="noStrike">
                <a:solidFill>
                  <a:schemeClr val="dk1"/>
                </a:solidFill>
                <a:latin typeface="Poppins"/>
                <a:ea typeface="Poppins"/>
                <a:cs typeface="Poppins"/>
                <a:sym typeface="Poppins"/>
              </a:endParaRPr>
            </a:p>
            <a:p>
              <a:pPr indent="0" lvl="0" marL="0" marR="0" rtl="0" algn="l">
                <a:lnSpc>
                  <a:spcPct val="100000"/>
                </a:lnSpc>
                <a:spcBef>
                  <a:spcPts val="0"/>
                </a:spcBef>
                <a:spcAft>
                  <a:spcPts val="0"/>
                </a:spcAft>
                <a:buClr>
                  <a:srgbClr val="000000"/>
                </a:buClr>
                <a:buSzPts val="1000"/>
                <a:buFont typeface="Arial"/>
                <a:buNone/>
              </a:pPr>
              <a:r>
                <a:rPr b="0" i="0" lang="en-GB" sz="1000" u="none" cap="none" strike="noStrike">
                  <a:solidFill>
                    <a:schemeClr val="dk1"/>
                  </a:solidFill>
                  <a:latin typeface="Poppins"/>
                  <a:ea typeface="Poppins"/>
                  <a:cs typeface="Poppins"/>
                  <a:sym typeface="Poppins"/>
                </a:rPr>
                <a:t>- Know the difference between series and parallel circuits</a:t>
              </a:r>
              <a:endParaRPr b="0" i="0" sz="1000" u="none" cap="none" strike="noStrike">
                <a:solidFill>
                  <a:schemeClr val="dk1"/>
                </a:solidFill>
                <a:latin typeface="Poppins"/>
                <a:ea typeface="Poppins"/>
                <a:cs typeface="Poppins"/>
                <a:sym typeface="Poppins"/>
              </a:endParaRPr>
            </a:p>
            <a:p>
              <a:pPr indent="0" lvl="0" marL="0" marR="0" rtl="0" algn="l">
                <a:lnSpc>
                  <a:spcPct val="100000"/>
                </a:lnSpc>
                <a:spcBef>
                  <a:spcPts val="0"/>
                </a:spcBef>
                <a:spcAft>
                  <a:spcPts val="0"/>
                </a:spcAft>
                <a:buClr>
                  <a:srgbClr val="000000"/>
                </a:buClr>
                <a:buSzPts val="1000"/>
                <a:buFont typeface="Arial"/>
                <a:buNone/>
              </a:pPr>
              <a:r>
                <a:rPr b="0" i="0" lang="en-GB" sz="1000" u="none" cap="none" strike="noStrike">
                  <a:solidFill>
                    <a:schemeClr val="dk1"/>
                  </a:solidFill>
                  <a:latin typeface="Poppins"/>
                  <a:ea typeface="Poppins"/>
                  <a:cs typeface="Poppins"/>
                  <a:sym typeface="Poppins"/>
                </a:rPr>
                <a:t>- Know that mains electricity is generated by power</a:t>
              </a:r>
              <a:endParaRPr b="0" i="0" sz="1000" u="none" cap="none" strike="noStrike">
                <a:solidFill>
                  <a:schemeClr val="dk1"/>
                </a:solidFill>
                <a:latin typeface="Poppins"/>
                <a:ea typeface="Poppins"/>
                <a:cs typeface="Poppins"/>
                <a:sym typeface="Poppins"/>
              </a:endParaRPr>
            </a:p>
            <a:p>
              <a:pPr indent="0" lvl="0" marL="0" marR="0" rtl="0" algn="l">
                <a:lnSpc>
                  <a:spcPct val="100000"/>
                </a:lnSpc>
                <a:spcBef>
                  <a:spcPts val="0"/>
                </a:spcBef>
                <a:spcAft>
                  <a:spcPts val="0"/>
                </a:spcAft>
                <a:buClr>
                  <a:srgbClr val="000000"/>
                </a:buClr>
                <a:buSzPts val="1000"/>
                <a:buFont typeface="Arial"/>
                <a:buNone/>
              </a:pPr>
              <a:r>
                <a:rPr b="0" i="0" lang="en-GB" sz="1000" u="none" cap="none" strike="noStrike">
                  <a:solidFill>
                    <a:schemeClr val="dk1"/>
                  </a:solidFill>
                  <a:latin typeface="Poppins"/>
                  <a:ea typeface="Poppins"/>
                  <a:cs typeface="Poppins"/>
                  <a:sym typeface="Poppins"/>
                </a:rPr>
                <a:t>stations and provides energy for appliances</a:t>
              </a:r>
              <a:endParaRPr b="0" i="0" sz="1000" u="none" cap="none" strike="noStrike">
                <a:solidFill>
                  <a:schemeClr val="dk1"/>
                </a:solidFill>
                <a:latin typeface="Poppins"/>
                <a:ea typeface="Poppins"/>
                <a:cs typeface="Poppins"/>
                <a:sym typeface="Poppins"/>
              </a:endParaRPr>
            </a:p>
            <a:p>
              <a:pPr indent="0" lvl="0" marL="0" marR="0" rtl="0" algn="l">
                <a:lnSpc>
                  <a:spcPct val="100000"/>
                </a:lnSpc>
                <a:spcBef>
                  <a:spcPts val="0"/>
                </a:spcBef>
                <a:spcAft>
                  <a:spcPts val="0"/>
                </a:spcAft>
                <a:buClr>
                  <a:srgbClr val="000000"/>
                </a:buClr>
                <a:buSzPts val="1000"/>
                <a:buFont typeface="Arial"/>
                <a:buNone/>
              </a:pPr>
              <a:r>
                <a:rPr b="0" i="0" lang="en-GB" sz="1000" u="none" cap="none" strike="noStrike">
                  <a:solidFill>
                    <a:schemeClr val="dk1"/>
                  </a:solidFill>
                  <a:latin typeface="Poppins"/>
                  <a:ea typeface="Poppins"/>
                  <a:cs typeface="Poppins"/>
                  <a:sym typeface="Poppins"/>
                </a:rPr>
                <a:t>- Know the difference between renewable and non-renewable energy</a:t>
              </a:r>
              <a:endParaRPr b="0" i="0" sz="1000" u="none" cap="none" strike="noStrike">
                <a:solidFill>
                  <a:schemeClr val="dk1"/>
                </a:solidFill>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highlight>
                  <a:srgbClr val="FFFF00"/>
                </a:highlight>
                <a:latin typeface="Poppins"/>
                <a:ea typeface="Poppins"/>
                <a:cs typeface="Poppins"/>
                <a:sym typeface="Poppins"/>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highlight>
                  <a:srgbClr val="FFFF00"/>
                </a:highlight>
                <a:latin typeface="Poppins"/>
                <a:ea typeface="Poppins"/>
                <a:cs typeface="Poppins"/>
                <a:sym typeface="Poppins"/>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highlight>
                  <a:srgbClr val="FFFF00"/>
                </a:highlight>
                <a:latin typeface="Poppins"/>
                <a:ea typeface="Poppins"/>
                <a:cs typeface="Poppins"/>
                <a:sym typeface="Poppins"/>
              </a:endParaRPr>
            </a:p>
          </p:txBody>
        </p:sp>
        <p:sp>
          <p:nvSpPr>
            <p:cNvPr id="66" name="Google Shape;66;p18"/>
            <p:cNvSpPr/>
            <p:nvPr/>
          </p:nvSpPr>
          <p:spPr>
            <a:xfrm>
              <a:off x="3917925" y="535526"/>
              <a:ext cx="3906600" cy="795000"/>
            </a:xfrm>
            <a:prstGeom prst="roundRect">
              <a:avLst>
                <a:gd fmla="val 18538" name="adj"/>
              </a:avLst>
            </a:prstGeom>
            <a:solidFill>
              <a:srgbClr val="FFF2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100"/>
                <a:buFont typeface="Arial"/>
                <a:buNone/>
              </a:pPr>
              <a:r>
                <a:t/>
              </a:r>
              <a:endParaRPr b="1" i="0" sz="1000" u="none" cap="none" strike="noStrike">
                <a:solidFill>
                  <a:schemeClr val="dk1"/>
                </a:solidFill>
                <a:highlight>
                  <a:srgbClr val="FFFF00"/>
                </a:highlight>
                <a:latin typeface="Poppins"/>
                <a:ea typeface="Poppins"/>
                <a:cs typeface="Poppins"/>
                <a:sym typeface="Poppins"/>
              </a:endParaRPr>
            </a:p>
            <a:p>
              <a:pPr indent="0" lvl="0" marL="0" marR="0" rtl="0" algn="l">
                <a:lnSpc>
                  <a:spcPct val="100000"/>
                </a:lnSpc>
                <a:spcBef>
                  <a:spcPts val="0"/>
                </a:spcBef>
                <a:spcAft>
                  <a:spcPts val="0"/>
                </a:spcAft>
                <a:buClr>
                  <a:schemeClr val="dk1"/>
                </a:buClr>
                <a:buSzPts val="1100"/>
                <a:buFont typeface="Arial"/>
                <a:buNone/>
              </a:pPr>
              <a:r>
                <a:t/>
              </a:r>
              <a:endParaRPr b="1" i="0" sz="1000" u="none" cap="none" strike="noStrike">
                <a:solidFill>
                  <a:schemeClr val="dk1"/>
                </a:solidFill>
                <a:highlight>
                  <a:srgbClr val="FFFF00"/>
                </a:highlight>
                <a:latin typeface="Poppins"/>
                <a:ea typeface="Poppins"/>
                <a:cs typeface="Poppins"/>
                <a:sym typeface="Poppins"/>
              </a:endParaRPr>
            </a:p>
            <a:p>
              <a:pPr indent="0" lvl="0" marL="0" marR="0" rtl="0" algn="l">
                <a:lnSpc>
                  <a:spcPct val="100000"/>
                </a:lnSpc>
                <a:spcBef>
                  <a:spcPts val="0"/>
                </a:spcBef>
                <a:spcAft>
                  <a:spcPts val="0"/>
                </a:spcAft>
                <a:buClr>
                  <a:schemeClr val="dk1"/>
                </a:buClr>
                <a:buSzPts val="1100"/>
                <a:buFont typeface="Arial"/>
                <a:buNone/>
              </a:pPr>
              <a:r>
                <a:t/>
              </a:r>
              <a:endParaRPr b="1" i="0" sz="1000" u="none" cap="none" strike="noStrike">
                <a:solidFill>
                  <a:schemeClr val="dk1"/>
                </a:solidFill>
                <a:latin typeface="Poppins"/>
                <a:ea typeface="Poppins"/>
                <a:cs typeface="Poppins"/>
                <a:sym typeface="Poppins"/>
              </a:endParaRPr>
            </a:p>
            <a:p>
              <a:pPr indent="0" lvl="0" marL="0" marR="0" rtl="0" algn="l">
                <a:lnSpc>
                  <a:spcPct val="100000"/>
                </a:lnSpc>
                <a:spcBef>
                  <a:spcPts val="0"/>
                </a:spcBef>
                <a:spcAft>
                  <a:spcPts val="0"/>
                </a:spcAft>
                <a:buClr>
                  <a:schemeClr val="dk1"/>
                </a:buClr>
                <a:buSzPts val="1100"/>
                <a:buFont typeface="Arial"/>
                <a:buNone/>
              </a:pPr>
              <a:r>
                <a:t/>
              </a:r>
              <a:endParaRPr b="1" i="0" sz="1000" u="none" cap="none" strike="noStrike">
                <a:solidFill>
                  <a:schemeClr val="dk1"/>
                </a:solidFill>
                <a:latin typeface="Poppins"/>
                <a:ea typeface="Poppins"/>
                <a:cs typeface="Poppins"/>
                <a:sym typeface="Poppins"/>
              </a:endParaRPr>
            </a:p>
            <a:p>
              <a:pPr indent="0" lvl="0" marL="0" marR="0" rtl="0" algn="l">
                <a:lnSpc>
                  <a:spcPct val="100000"/>
                </a:lnSpc>
                <a:spcBef>
                  <a:spcPts val="0"/>
                </a:spcBef>
                <a:spcAft>
                  <a:spcPts val="0"/>
                </a:spcAft>
                <a:buClr>
                  <a:schemeClr val="dk1"/>
                </a:buClr>
                <a:buSzPts val="1100"/>
                <a:buFont typeface="Arial"/>
                <a:buNone/>
              </a:pPr>
              <a:r>
                <a:rPr b="1" i="0" lang="en-GB" sz="1000" u="none" cap="none" strike="noStrike">
                  <a:solidFill>
                    <a:schemeClr val="dk1"/>
                  </a:solidFill>
                  <a:latin typeface="Poppins"/>
                  <a:ea typeface="Poppins"/>
                  <a:cs typeface="Poppins"/>
                  <a:sym typeface="Poppins"/>
                </a:rPr>
                <a:t>Homework</a:t>
              </a:r>
              <a:endParaRPr b="1" i="0" sz="1000" u="none" cap="none" strike="noStrike">
                <a:solidFill>
                  <a:schemeClr val="dk1"/>
                </a:solidFill>
                <a:latin typeface="Poppins"/>
                <a:ea typeface="Poppins"/>
                <a:cs typeface="Poppins"/>
                <a:sym typeface="Poppins"/>
              </a:endParaRPr>
            </a:p>
            <a:p>
              <a:pPr indent="0" lvl="0" marL="0" marR="0" rtl="0" algn="l">
                <a:lnSpc>
                  <a:spcPct val="100000"/>
                </a:lnSpc>
                <a:spcBef>
                  <a:spcPts val="0"/>
                </a:spcBef>
                <a:spcAft>
                  <a:spcPts val="0"/>
                </a:spcAft>
                <a:buClr>
                  <a:schemeClr val="dk1"/>
                </a:buClr>
                <a:buSzPts val="1100"/>
                <a:buFont typeface="Arial"/>
                <a:buNone/>
              </a:pPr>
              <a:r>
                <a:t/>
              </a:r>
              <a:endParaRPr b="1" i="0" sz="1000" u="none" cap="none" strike="noStrike">
                <a:solidFill>
                  <a:schemeClr val="dk1"/>
                </a:solidFill>
                <a:latin typeface="Poppins"/>
                <a:ea typeface="Poppins"/>
                <a:cs typeface="Poppins"/>
                <a:sym typeface="Poppins"/>
              </a:endParaRPr>
            </a:p>
            <a:p>
              <a:pPr indent="0" lvl="0" marL="0" marR="0" rtl="0" algn="l">
                <a:lnSpc>
                  <a:spcPct val="100000"/>
                </a:lnSpc>
                <a:spcBef>
                  <a:spcPts val="0"/>
                </a:spcBef>
                <a:spcAft>
                  <a:spcPts val="0"/>
                </a:spcAft>
                <a:buClr>
                  <a:schemeClr val="dk1"/>
                </a:buClr>
                <a:buSzPts val="1100"/>
                <a:buFont typeface="Arial"/>
                <a:buNone/>
              </a:pPr>
              <a:r>
                <a:rPr b="0" i="0" lang="en-GB" sz="1000" u="none" cap="none" strike="noStrike">
                  <a:solidFill>
                    <a:schemeClr val="dk1"/>
                  </a:solidFill>
                  <a:latin typeface="Poppins"/>
                  <a:ea typeface="Poppins"/>
                  <a:cs typeface="Poppins"/>
                  <a:sym typeface="Poppins"/>
                </a:rPr>
                <a:t>Century (SPAG, Comprehension, Maths)</a:t>
              </a:r>
              <a:endParaRPr b="0" i="0" sz="1000" u="none" cap="none" strike="noStrike">
                <a:solidFill>
                  <a:schemeClr val="dk1"/>
                </a:solidFill>
                <a:latin typeface="Poppins"/>
                <a:ea typeface="Poppins"/>
                <a:cs typeface="Poppins"/>
                <a:sym typeface="Poppins"/>
              </a:endParaRPr>
            </a:p>
            <a:p>
              <a:pPr indent="0" lvl="0" marL="0" marR="0" rtl="0" algn="l">
                <a:lnSpc>
                  <a:spcPct val="100000"/>
                </a:lnSpc>
                <a:spcBef>
                  <a:spcPts val="0"/>
                </a:spcBef>
                <a:spcAft>
                  <a:spcPts val="0"/>
                </a:spcAft>
                <a:buClr>
                  <a:schemeClr val="dk1"/>
                </a:buClr>
                <a:buSzPts val="1100"/>
                <a:buFont typeface="Arial"/>
                <a:buNone/>
              </a:pPr>
              <a:r>
                <a:rPr b="0" i="0" lang="en-GB" sz="1000" u="none" cap="none" strike="noStrike">
                  <a:solidFill>
                    <a:schemeClr val="dk1"/>
                  </a:solidFill>
                  <a:latin typeface="Poppins"/>
                  <a:ea typeface="Poppins"/>
                  <a:cs typeface="Poppins"/>
                  <a:sym typeface="Poppins"/>
                </a:rPr>
                <a:t>Reading</a:t>
              </a:r>
              <a:endParaRPr b="0" i="0" sz="1000" u="none" cap="none" strike="noStrike">
                <a:solidFill>
                  <a:schemeClr val="dk1"/>
                </a:solidFill>
                <a:latin typeface="Poppins"/>
                <a:ea typeface="Poppins"/>
                <a:cs typeface="Poppins"/>
                <a:sym typeface="Poppins"/>
              </a:endParaRPr>
            </a:p>
            <a:p>
              <a:pPr indent="0" lvl="0" marL="0" marR="0" rtl="0" algn="l">
                <a:lnSpc>
                  <a:spcPct val="100000"/>
                </a:lnSpc>
                <a:spcBef>
                  <a:spcPts val="0"/>
                </a:spcBef>
                <a:spcAft>
                  <a:spcPts val="0"/>
                </a:spcAft>
                <a:buClr>
                  <a:schemeClr val="dk1"/>
                </a:buClr>
                <a:buSzPts val="1100"/>
                <a:buFont typeface="Arial"/>
                <a:buNone/>
              </a:pPr>
              <a:r>
                <a:t/>
              </a:r>
              <a:endParaRPr b="0" i="0" sz="1000" u="none" cap="none" strike="noStrike">
                <a:solidFill>
                  <a:schemeClr val="dk1"/>
                </a:solidFill>
                <a:highlight>
                  <a:srgbClr val="FFFF00"/>
                </a:highlight>
                <a:latin typeface="Poppins"/>
                <a:ea typeface="Poppins"/>
                <a:cs typeface="Poppins"/>
                <a:sym typeface="Poppins"/>
              </a:endParaRPr>
            </a:p>
            <a:p>
              <a:pPr indent="0" lvl="0" marL="0" marR="0" rtl="0" algn="l">
                <a:lnSpc>
                  <a:spcPct val="100000"/>
                </a:lnSpc>
                <a:spcBef>
                  <a:spcPts val="0"/>
                </a:spcBef>
                <a:spcAft>
                  <a:spcPts val="0"/>
                </a:spcAft>
                <a:buClr>
                  <a:schemeClr val="dk1"/>
                </a:buClr>
                <a:buSzPts val="1100"/>
                <a:buFont typeface="Arial"/>
                <a:buNone/>
              </a:pPr>
              <a:r>
                <a:t/>
              </a:r>
              <a:endParaRPr b="0" i="0" sz="1000" u="none" cap="none" strike="noStrike">
                <a:solidFill>
                  <a:schemeClr val="dk1"/>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chemeClr val="dk1"/>
                </a:buClr>
                <a:buSzPts val="1100"/>
                <a:buFont typeface="Arial"/>
                <a:buNone/>
              </a:pPr>
              <a:r>
                <a:t/>
              </a:r>
              <a:endParaRPr b="0" i="0" sz="1000" u="none" cap="none" strike="noStrike">
                <a:solidFill>
                  <a:schemeClr val="dk1"/>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chemeClr val="dk1"/>
                </a:buClr>
                <a:buSzPts val="1100"/>
                <a:buFont typeface="Arial"/>
                <a:buNone/>
              </a:pPr>
              <a:r>
                <a:t/>
              </a:r>
              <a:endParaRPr b="0" i="0" sz="1000" u="none" cap="none" strike="noStrike">
                <a:solidFill>
                  <a:schemeClr val="dk1"/>
                </a:solidFill>
                <a:highlight>
                  <a:srgbClr val="FFFF00"/>
                </a:highlight>
                <a:latin typeface="Poppins"/>
                <a:ea typeface="Poppins"/>
                <a:cs typeface="Poppins"/>
                <a:sym typeface="Poppins"/>
              </a:endParaRPr>
            </a:p>
          </p:txBody>
        </p:sp>
        <p:sp>
          <p:nvSpPr>
            <p:cNvPr id="67" name="Google Shape;67;p18"/>
            <p:cNvSpPr/>
            <p:nvPr/>
          </p:nvSpPr>
          <p:spPr>
            <a:xfrm>
              <a:off x="100125" y="1399313"/>
              <a:ext cx="7762500" cy="1027200"/>
            </a:xfrm>
            <a:prstGeom prst="roundRect">
              <a:avLst>
                <a:gd fmla="val 16667" name="adj"/>
              </a:avLst>
            </a:prstGeom>
            <a:solidFill>
              <a:srgbClr val="F4CC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100"/>
                <a:buFont typeface="Arial"/>
                <a:buNone/>
              </a:pPr>
              <a:r>
                <a:rPr b="1" i="0" lang="en-GB" sz="1000" u="none" cap="none" strike="noStrike">
                  <a:solidFill>
                    <a:schemeClr val="dk1"/>
                  </a:solidFill>
                  <a:latin typeface="Poppins"/>
                  <a:ea typeface="Poppins"/>
                  <a:cs typeface="Poppins"/>
                  <a:sym typeface="Poppins"/>
                </a:rPr>
                <a:t>Our Focus Text: </a:t>
              </a:r>
              <a:endParaRPr b="1" i="0" sz="1200" u="none" cap="none" strike="noStrike">
                <a:solidFill>
                  <a:schemeClr val="dk1"/>
                </a:solidFill>
                <a:latin typeface="Poppins"/>
                <a:ea typeface="Poppins"/>
                <a:cs typeface="Poppins"/>
                <a:sym typeface="Poppins"/>
              </a:endParaRPr>
            </a:p>
            <a:p>
              <a:pPr indent="0" lvl="0" marL="0" marR="0" rtl="0" algn="l">
                <a:lnSpc>
                  <a:spcPct val="100000"/>
                </a:lnSpc>
                <a:spcBef>
                  <a:spcPts val="0"/>
                </a:spcBef>
                <a:spcAft>
                  <a:spcPts val="0"/>
                </a:spcAft>
                <a:buClr>
                  <a:schemeClr val="dk1"/>
                </a:buClr>
                <a:buSzPts val="1100"/>
                <a:buFont typeface="Arial"/>
                <a:buNone/>
              </a:pPr>
              <a:r>
                <a:rPr b="0" i="0" lang="en-GB" sz="1000" u="none" cap="none" strike="noStrike">
                  <a:solidFill>
                    <a:schemeClr val="dk1"/>
                  </a:solidFill>
                  <a:latin typeface="Poppins"/>
                  <a:ea typeface="Poppins"/>
                  <a:cs typeface="Poppins"/>
                  <a:sym typeface="Poppins"/>
                </a:rPr>
                <a:t>In writing lessons this half term, we will focus on ‘Rose Blanche’. The children will use this text to write their own balanced diary entry and bravery speech. They will focus on including grammatical features, such as semicolons, dashes to indicate parenthesis and the difference between formal and informal speech. </a:t>
              </a:r>
              <a:endParaRPr b="0" i="0" sz="1000" u="none" cap="none" strike="noStrike">
                <a:solidFill>
                  <a:schemeClr val="dk1"/>
                </a:solidFill>
                <a:latin typeface="Poppins"/>
                <a:ea typeface="Poppins"/>
                <a:cs typeface="Poppins"/>
                <a:sym typeface="Poppins"/>
              </a:endParaRPr>
            </a:p>
          </p:txBody>
        </p:sp>
        <p:sp>
          <p:nvSpPr>
            <p:cNvPr id="68" name="Google Shape;68;p18"/>
            <p:cNvSpPr/>
            <p:nvPr/>
          </p:nvSpPr>
          <p:spPr>
            <a:xfrm>
              <a:off x="100125" y="3591263"/>
              <a:ext cx="3537000" cy="1416600"/>
            </a:xfrm>
            <a:prstGeom prst="roundRect">
              <a:avLst>
                <a:gd fmla="val 16667" name="adj"/>
              </a:avLst>
            </a:prstGeom>
            <a:solidFill>
              <a:srgbClr val="FFF2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highlight>
                  <a:srgbClr val="FFFF00"/>
                </a:highlight>
                <a:latin typeface="Poppins"/>
                <a:ea typeface="Poppins"/>
                <a:cs typeface="Poppins"/>
                <a:sym typeface="Poppins"/>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highlight>
                  <a:srgbClr val="FFFF00"/>
                </a:highlight>
                <a:latin typeface="Poppins"/>
                <a:ea typeface="Poppins"/>
                <a:cs typeface="Poppins"/>
                <a:sym typeface="Poppins"/>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1" i="0" sz="1000" u="none" cap="none" strike="noStrike">
                <a:solidFill>
                  <a:srgbClr val="000000"/>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rPr b="1" i="0" lang="en-GB" sz="1000" u="none" cap="none" strike="noStrike">
                  <a:solidFill>
                    <a:srgbClr val="000000"/>
                  </a:solidFill>
                  <a:latin typeface="Poppins"/>
                  <a:ea typeface="Poppins"/>
                  <a:cs typeface="Poppins"/>
                  <a:sym typeface="Poppins"/>
                </a:rPr>
                <a:t>PSHCE</a:t>
              </a:r>
              <a:r>
                <a:rPr b="0" i="0" lang="en-GB" sz="1000" u="none" cap="none" strike="noStrike">
                  <a:solidFill>
                    <a:srgbClr val="000000"/>
                  </a:solidFill>
                  <a:latin typeface="Poppins"/>
                  <a:ea typeface="Poppins"/>
                  <a:cs typeface="Poppins"/>
                  <a:sym typeface="Poppins"/>
                </a:rPr>
                <a:t> </a:t>
              </a:r>
              <a:r>
                <a:rPr b="1" i="0" lang="en-GB" sz="1000" u="none" cap="none" strike="noStrike">
                  <a:solidFill>
                    <a:srgbClr val="000000"/>
                  </a:solidFill>
                  <a:latin typeface="Poppins"/>
                  <a:ea typeface="Poppins"/>
                  <a:cs typeface="Poppins"/>
                  <a:sym typeface="Poppins"/>
                </a:rPr>
                <a:t>&amp;</a:t>
              </a:r>
              <a:r>
                <a:rPr b="0" i="0" lang="en-GB" sz="1000" u="none" cap="none" strike="noStrike">
                  <a:solidFill>
                    <a:srgbClr val="000000"/>
                  </a:solidFill>
                  <a:latin typeface="Poppins"/>
                  <a:ea typeface="Poppins"/>
                  <a:cs typeface="Poppins"/>
                  <a:sym typeface="Poppins"/>
                </a:rPr>
                <a:t> </a:t>
              </a:r>
              <a:r>
                <a:rPr b="1" i="0" lang="en-GB" sz="1000" u="none" cap="none" strike="noStrike">
                  <a:solidFill>
                    <a:srgbClr val="000000"/>
                  </a:solidFill>
                  <a:latin typeface="Poppins"/>
                  <a:ea typeface="Poppins"/>
                  <a:cs typeface="Poppins"/>
                  <a:sym typeface="Poppins"/>
                </a:rPr>
                <a:t>R</a:t>
              </a:r>
              <a:r>
                <a:rPr b="0" i="0" lang="en-GB" sz="1000" u="none" cap="none" strike="noStrike">
                  <a:solidFill>
                    <a:srgbClr val="000000"/>
                  </a:solidFill>
                  <a:latin typeface="Poppins"/>
                  <a:ea typeface="Poppins"/>
                  <a:cs typeface="Poppins"/>
                  <a:sym typeface="Poppins"/>
                </a:rPr>
                <a:t>S</a:t>
              </a:r>
              <a:r>
                <a:rPr b="1" i="0" lang="en-GB" sz="1000" u="none" cap="none" strike="noStrike">
                  <a:solidFill>
                    <a:srgbClr val="000000"/>
                  </a:solidFill>
                  <a:latin typeface="Poppins"/>
                  <a:ea typeface="Poppins"/>
                  <a:cs typeface="Poppins"/>
                  <a:sym typeface="Poppins"/>
                </a:rPr>
                <a:t>HE  - </a:t>
              </a:r>
              <a:r>
                <a:rPr b="1" i="0" lang="en-GB" sz="1000" u="none" cap="none" strike="noStrike">
                  <a:solidFill>
                    <a:schemeClr val="dk1"/>
                  </a:solidFill>
                  <a:latin typeface="Poppins"/>
                  <a:ea typeface="Poppins"/>
                  <a:cs typeface="Poppins"/>
                  <a:sym typeface="Poppins"/>
                </a:rPr>
                <a:t>Relationships</a:t>
              </a:r>
              <a:endParaRPr b="1" i="0" sz="1000" u="none" cap="none" strike="noStrike">
                <a:solidFill>
                  <a:schemeClr val="dk1"/>
                </a:solidFill>
                <a:latin typeface="Poppins"/>
                <a:ea typeface="Poppins"/>
                <a:cs typeface="Poppins"/>
                <a:sym typeface="Poppins"/>
              </a:endParaRPr>
            </a:p>
            <a:p>
              <a:pPr indent="0" lvl="0" marL="0" marR="0" rtl="0" algn="l">
                <a:lnSpc>
                  <a:spcPct val="100000"/>
                </a:lnSpc>
                <a:spcBef>
                  <a:spcPts val="0"/>
                </a:spcBef>
                <a:spcAft>
                  <a:spcPts val="0"/>
                </a:spcAft>
                <a:buClr>
                  <a:srgbClr val="000000"/>
                </a:buClr>
                <a:buSzPts val="1000"/>
                <a:buFont typeface="Arial"/>
                <a:buNone/>
              </a:pPr>
              <a:r>
                <a:rPr b="0" i="0" lang="en-GB" sz="1000" u="none" cap="none" strike="noStrike">
                  <a:solidFill>
                    <a:schemeClr val="dk1"/>
                  </a:solidFill>
                  <a:latin typeface="Poppins"/>
                  <a:ea typeface="Poppins"/>
                  <a:cs typeface="Poppins"/>
                  <a:sym typeface="Poppins"/>
                </a:rPr>
                <a:t>*focuses on develop emotional awareness by exploring the Zones of Regulation, managing conflicting emotions, and making safe, respectful choices. They challenge stereotypes, learn to stand up to racism, and promote positive wellbeing through events such as World Mental Health Day, Show Racism the Red Card, and Snacktember. (statutory coverage)</a:t>
              </a:r>
              <a:endParaRPr b="0" i="0" sz="1000" u="none" cap="none" strike="noStrike">
                <a:solidFill>
                  <a:schemeClr val="dk1"/>
                </a:solidFill>
                <a:latin typeface="Poppins"/>
                <a:ea typeface="Poppins"/>
                <a:cs typeface="Poppins"/>
                <a:sym typeface="Poppins"/>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chemeClr val="dk1"/>
                </a:solidFill>
                <a:highlight>
                  <a:srgbClr val="FFFF00"/>
                </a:highlight>
                <a:latin typeface="Poppins"/>
                <a:ea typeface="Poppins"/>
                <a:cs typeface="Poppins"/>
                <a:sym typeface="Poppins"/>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chemeClr val="dk1"/>
                </a:solidFill>
                <a:highlight>
                  <a:srgbClr val="FFFF00"/>
                </a:highlight>
                <a:latin typeface="Arial"/>
                <a:ea typeface="Arial"/>
                <a:cs typeface="Arial"/>
                <a:sym typeface="Arial"/>
              </a:endParaRPr>
            </a:p>
            <a:p>
              <a:pPr indent="0" lvl="0" marL="0" marR="0" rtl="0" algn="ctr">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highlight>
                  <a:srgbClr val="FFFF00"/>
                </a:highlight>
                <a:latin typeface="Poppins"/>
                <a:ea typeface="Poppins"/>
                <a:cs typeface="Poppins"/>
                <a:sym typeface="Poppins"/>
              </a:endParaRPr>
            </a:p>
          </p:txBody>
        </p:sp>
        <p:sp>
          <p:nvSpPr>
            <p:cNvPr id="69" name="Google Shape;69;p18"/>
            <p:cNvSpPr/>
            <p:nvPr/>
          </p:nvSpPr>
          <p:spPr>
            <a:xfrm rot="5400000">
              <a:off x="6695625" y="2610200"/>
              <a:ext cx="3575100" cy="1015800"/>
            </a:xfrm>
            <a:prstGeom prst="roundRect">
              <a:avLst>
                <a:gd fmla="val 16667" name="adj"/>
              </a:avLst>
            </a:prstGeom>
            <a:solidFill>
              <a:srgbClr val="C9DAF8"/>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000"/>
                <a:buFont typeface="Arial"/>
                <a:buNone/>
              </a:pPr>
              <a:r>
                <a:rPr b="0" i="0" lang="en-GB" sz="1000" u="none" cap="none" strike="noStrike">
                  <a:solidFill>
                    <a:srgbClr val="000000"/>
                  </a:solidFill>
                  <a:latin typeface="Poppins"/>
                  <a:ea typeface="Poppins"/>
                  <a:cs typeface="Poppins"/>
                  <a:sym typeface="Poppins"/>
                </a:rPr>
                <a:t>Phone: 0151 652 8498</a:t>
              </a:r>
              <a:endParaRPr b="0" i="0" sz="1000" u="none" cap="none" strike="noStrike">
                <a:solidFill>
                  <a:srgbClr val="000000"/>
                </a:solidFill>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rPr b="0" i="0" lang="en-GB" sz="1000" u="none" cap="none" strike="noStrike">
                  <a:solidFill>
                    <a:srgbClr val="000000"/>
                  </a:solidFill>
                  <a:latin typeface="Poppins"/>
                  <a:ea typeface="Poppins"/>
                  <a:cs typeface="Poppins"/>
                  <a:sym typeface="Poppins"/>
                </a:rPr>
                <a:t>Email: townfieldoffice@remat.org.uk</a:t>
              </a:r>
              <a:endParaRPr b="0" i="0" sz="1000" u="none" cap="none" strike="noStrike">
                <a:solidFill>
                  <a:srgbClr val="000000"/>
                </a:solidFill>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rPr b="0" i="0" lang="en-GB" sz="1000" u="none" cap="none" strike="noStrike">
                  <a:solidFill>
                    <a:srgbClr val="000000"/>
                  </a:solidFill>
                  <a:latin typeface="Poppins"/>
                  <a:ea typeface="Poppins"/>
                  <a:cs typeface="Poppins"/>
                  <a:sym typeface="Poppins"/>
                </a:rPr>
                <a:t>Instagram: @townfield432</a:t>
              </a:r>
              <a:endParaRPr b="0" i="0" sz="1000" u="none" cap="none" strike="noStrike">
                <a:solidFill>
                  <a:srgbClr val="000000"/>
                </a:solidFill>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rPr b="0" i="0" lang="en-GB" sz="1000" u="none" cap="none" strike="noStrike">
                  <a:solidFill>
                    <a:srgbClr val="000000"/>
                  </a:solidFill>
                  <a:latin typeface="Poppins"/>
                  <a:ea typeface="Poppins"/>
                  <a:cs typeface="Poppins"/>
                  <a:sym typeface="Poppins"/>
                </a:rPr>
                <a:t>Website: townfieldprimaryschool.co.uk</a:t>
              </a:r>
              <a:endParaRPr b="0" i="0" sz="1000" u="none" cap="none" strike="noStrike">
                <a:solidFill>
                  <a:srgbClr val="000000"/>
                </a:solidFill>
                <a:latin typeface="Poppins"/>
                <a:ea typeface="Poppins"/>
                <a:cs typeface="Poppins"/>
                <a:sym typeface="Poppins"/>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 name="Shape 73"/>
        <p:cNvGrpSpPr/>
        <p:nvPr/>
      </p:nvGrpSpPr>
      <p:grpSpPr>
        <a:xfrm>
          <a:off x="0" y="0"/>
          <a:ext cx="0" cy="0"/>
          <a:chOff x="0" y="0"/>
          <a:chExt cx="0" cy="0"/>
        </a:xfrm>
      </p:grpSpPr>
      <p:grpSp>
        <p:nvGrpSpPr>
          <p:cNvPr id="74" name="Google Shape;74;p19"/>
          <p:cNvGrpSpPr/>
          <p:nvPr/>
        </p:nvGrpSpPr>
        <p:grpSpPr>
          <a:xfrm>
            <a:off x="52972" y="91350"/>
            <a:ext cx="7739403" cy="4983425"/>
            <a:chOff x="187502" y="104113"/>
            <a:chExt cx="7739403" cy="4983425"/>
          </a:xfrm>
        </p:grpSpPr>
        <p:sp>
          <p:nvSpPr>
            <p:cNvPr id="75" name="Google Shape;75;p19"/>
            <p:cNvSpPr/>
            <p:nvPr/>
          </p:nvSpPr>
          <p:spPr>
            <a:xfrm>
              <a:off x="323230" y="2458588"/>
              <a:ext cx="2299500" cy="1480200"/>
            </a:xfrm>
            <a:prstGeom prst="roundRect">
              <a:avLst>
                <a:gd fmla="val 16667" name="adj"/>
              </a:avLst>
            </a:prstGeom>
            <a:solidFill>
              <a:srgbClr val="D9EAD3"/>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000"/>
                <a:buFont typeface="Arial"/>
                <a:buNone/>
              </a:pPr>
              <a:r>
                <a:t/>
              </a:r>
              <a:endParaRPr b="0" i="0" sz="1000" u="none" cap="none" strike="noStrike">
                <a:solidFill>
                  <a:schemeClr val="dk1"/>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0" i="0" sz="1000" u="none" cap="none" strike="noStrike">
                <a:solidFill>
                  <a:schemeClr val="dk1"/>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0" i="0" sz="1000" u="none" cap="none" strike="noStrike">
                <a:solidFill>
                  <a:schemeClr val="dk1"/>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rPr b="1" i="0" lang="en-GB" sz="1000" u="none" cap="none" strike="noStrike">
                  <a:solidFill>
                    <a:schemeClr val="dk1"/>
                  </a:solidFill>
                  <a:latin typeface="Poppins"/>
                  <a:ea typeface="Poppins"/>
                  <a:cs typeface="Poppins"/>
                  <a:sym typeface="Poppins"/>
                </a:rPr>
                <a:t>COMPUTING</a:t>
              </a:r>
              <a:r>
                <a:rPr b="0" i="0" lang="en-GB" sz="1000" u="none" cap="none" strike="noStrike">
                  <a:solidFill>
                    <a:schemeClr val="dk1"/>
                  </a:solidFill>
                  <a:latin typeface="Poppins"/>
                  <a:ea typeface="Poppins"/>
                  <a:cs typeface="Poppins"/>
                  <a:sym typeface="Poppins"/>
                </a:rPr>
                <a:t>  </a:t>
              </a:r>
              <a:endParaRPr b="0" i="0" sz="1000" u="none" cap="none" strike="noStrike">
                <a:solidFill>
                  <a:schemeClr val="dk1"/>
                </a:solidFill>
                <a:latin typeface="Poppins"/>
                <a:ea typeface="Poppins"/>
                <a:cs typeface="Poppins"/>
                <a:sym typeface="Poppins"/>
              </a:endParaRPr>
            </a:p>
            <a:p>
              <a:pPr indent="0" lvl="0" marL="0" marR="0" rtl="0" algn="l">
                <a:lnSpc>
                  <a:spcPct val="100000"/>
                </a:lnSpc>
                <a:spcBef>
                  <a:spcPts val="0"/>
                </a:spcBef>
                <a:spcAft>
                  <a:spcPts val="0"/>
                </a:spcAft>
                <a:buClr>
                  <a:schemeClr val="dk1"/>
                </a:buClr>
                <a:buSzPts val="1100"/>
                <a:buFont typeface="Arial"/>
                <a:buNone/>
              </a:pPr>
              <a:r>
                <a:t/>
              </a:r>
              <a:endParaRPr b="0" i="0" sz="1000" u="none" cap="none" strike="noStrike">
                <a:solidFill>
                  <a:schemeClr val="dk1"/>
                </a:solidFill>
                <a:latin typeface="Poppins"/>
                <a:ea typeface="Poppins"/>
                <a:cs typeface="Poppins"/>
                <a:sym typeface="Poppins"/>
              </a:endParaRPr>
            </a:p>
            <a:p>
              <a:pPr indent="0" lvl="0" marL="0" marR="0" rtl="0" algn="l">
                <a:lnSpc>
                  <a:spcPct val="100000"/>
                </a:lnSpc>
                <a:spcBef>
                  <a:spcPts val="0"/>
                </a:spcBef>
                <a:spcAft>
                  <a:spcPts val="0"/>
                </a:spcAft>
                <a:buClr>
                  <a:srgbClr val="000000"/>
                </a:buClr>
                <a:buSzPts val="900"/>
                <a:buFont typeface="Arial"/>
                <a:buNone/>
              </a:pPr>
              <a:r>
                <a:rPr b="1" i="0" lang="en-GB" sz="900" u="none" cap="none" strike="noStrike">
                  <a:solidFill>
                    <a:srgbClr val="000000"/>
                  </a:solidFill>
                  <a:latin typeface="Arial"/>
                  <a:ea typeface="Arial"/>
                  <a:cs typeface="Arial"/>
                  <a:sym typeface="Arial"/>
                </a:rPr>
                <a:t>Advanced internet use</a:t>
              </a:r>
              <a:endParaRPr b="1" i="0" sz="9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900"/>
                <a:buFont typeface="Arial"/>
                <a:buNone/>
              </a:pPr>
              <a:r>
                <a:rPr b="1" i="0" lang="en-GB" sz="900" u="none" cap="none" strike="noStrike">
                  <a:solidFill>
                    <a:srgbClr val="000000"/>
                  </a:solidFill>
                  <a:latin typeface="Arial"/>
                  <a:ea typeface="Arial"/>
                  <a:cs typeface="Arial"/>
                  <a:sym typeface="Arial"/>
                </a:rPr>
                <a:t>Sprites and behaviours, events and inputs</a:t>
              </a:r>
              <a:endParaRPr b="1" i="0" sz="9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900"/>
                <a:buFont typeface="Arial"/>
                <a:buNone/>
              </a:pPr>
              <a:r>
                <a:rPr b="1" i="0" lang="en-GB" sz="900" u="none" cap="none" strike="noStrike">
                  <a:solidFill>
                    <a:srgbClr val="000000"/>
                  </a:solidFill>
                  <a:latin typeface="Arial"/>
                  <a:ea typeface="Arial"/>
                  <a:cs typeface="Arial"/>
                  <a:sym typeface="Arial"/>
                </a:rPr>
                <a:t>Website creation</a:t>
              </a:r>
              <a:endParaRPr b="1" i="0" sz="900" u="none" cap="none" strike="noStrike">
                <a:solidFill>
                  <a:srgbClr val="000000"/>
                </a:solidFill>
                <a:latin typeface="Arial"/>
                <a:ea typeface="Arial"/>
                <a:cs typeface="Arial"/>
                <a:sym typeface="Arial"/>
              </a:endParaRPr>
            </a:p>
            <a:p>
              <a:pPr indent="0" lvl="0" marL="0" marR="0" rtl="0" algn="ctr">
                <a:lnSpc>
                  <a:spcPct val="100000"/>
                </a:lnSpc>
                <a:spcBef>
                  <a:spcPts val="10"/>
                </a:spcBef>
                <a:spcAft>
                  <a:spcPts val="0"/>
                </a:spcAft>
                <a:buClr>
                  <a:srgbClr val="000000"/>
                </a:buClr>
                <a:buSzPts val="900"/>
                <a:buFont typeface="Arial"/>
                <a:buNone/>
              </a:pPr>
              <a:r>
                <a:t/>
              </a:r>
              <a:endParaRPr b="0" i="1" sz="900" u="none" cap="none" strike="noStrike">
                <a:solidFill>
                  <a:srgbClr val="000000"/>
                </a:solidFill>
                <a:highlight>
                  <a:srgbClr val="FFFF00"/>
                </a:highlight>
                <a:latin typeface="Arial"/>
                <a:ea typeface="Arial"/>
                <a:cs typeface="Arial"/>
                <a:sym typeface="Arial"/>
              </a:endParaRPr>
            </a:p>
            <a:p>
              <a:pPr indent="0" lvl="0" marL="0" marR="0" rtl="0" algn="ctr">
                <a:lnSpc>
                  <a:spcPct val="100000"/>
                </a:lnSpc>
                <a:spcBef>
                  <a:spcPts val="10"/>
                </a:spcBef>
                <a:spcAft>
                  <a:spcPts val="0"/>
                </a:spcAft>
                <a:buClr>
                  <a:srgbClr val="000000"/>
                </a:buClr>
                <a:buSzPts val="900"/>
                <a:buFont typeface="Arial"/>
                <a:buNone/>
              </a:pPr>
              <a:r>
                <a:t/>
              </a:r>
              <a:endParaRPr b="0" i="0" sz="900" u="none" cap="none" strike="noStrike">
                <a:solidFill>
                  <a:srgbClr val="000000"/>
                </a:solidFill>
                <a:highlight>
                  <a:srgbClr val="FFFF00"/>
                </a:highlight>
                <a:latin typeface="Arial"/>
                <a:ea typeface="Arial"/>
                <a:cs typeface="Arial"/>
                <a:sym typeface="Arial"/>
              </a:endParaRPr>
            </a:p>
            <a:p>
              <a:pPr indent="0" lvl="0" marL="0" marR="0" rtl="0" algn="ctr">
                <a:lnSpc>
                  <a:spcPct val="100000"/>
                </a:lnSpc>
                <a:spcBef>
                  <a:spcPts val="0"/>
                </a:spcBef>
                <a:spcAft>
                  <a:spcPts val="0"/>
                </a:spcAft>
                <a:buClr>
                  <a:srgbClr val="000000"/>
                </a:buClr>
                <a:buSzPts val="1000"/>
                <a:buFont typeface="Arial"/>
                <a:buNone/>
              </a:pPr>
              <a:r>
                <a:t/>
              </a:r>
              <a:endParaRPr b="0" i="0" sz="1000" u="none" cap="none" strike="noStrike">
                <a:solidFill>
                  <a:schemeClr val="dk1"/>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0" i="0" sz="1000" u="none" cap="none" strike="noStrike">
                <a:solidFill>
                  <a:schemeClr val="dk1"/>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0" i="0" sz="1000" u="none" cap="none" strike="noStrike">
                <a:solidFill>
                  <a:schemeClr val="dk1"/>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chemeClr val="dk1"/>
                </a:buClr>
                <a:buSzPts val="1100"/>
                <a:buFont typeface="Arial"/>
                <a:buNone/>
              </a:pPr>
              <a:r>
                <a:t/>
              </a:r>
              <a:endParaRPr b="0" i="0" sz="1000" u="none" cap="none" strike="noStrike">
                <a:solidFill>
                  <a:schemeClr val="dk1"/>
                </a:solidFill>
                <a:highlight>
                  <a:srgbClr val="FFFF00"/>
                </a:highlight>
                <a:latin typeface="Poppins"/>
                <a:ea typeface="Poppins"/>
                <a:cs typeface="Poppins"/>
                <a:sym typeface="Poppins"/>
              </a:endParaRPr>
            </a:p>
          </p:txBody>
        </p:sp>
        <p:sp>
          <p:nvSpPr>
            <p:cNvPr id="76" name="Google Shape;76;p19"/>
            <p:cNvSpPr/>
            <p:nvPr/>
          </p:nvSpPr>
          <p:spPr>
            <a:xfrm>
              <a:off x="4289105" y="483442"/>
              <a:ext cx="3637800" cy="1883400"/>
            </a:xfrm>
            <a:prstGeom prst="roundRect">
              <a:avLst>
                <a:gd fmla="val 11787" name="adj"/>
              </a:avLst>
            </a:prstGeom>
            <a:solidFill>
              <a:srgbClr val="FFF2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chemeClr val="dk1"/>
                </a:buClr>
                <a:buSzPts val="1100"/>
                <a:buFont typeface="Arial"/>
                <a:buNone/>
              </a:pPr>
              <a:r>
                <a:t/>
              </a:r>
              <a:endParaRPr b="1" i="0" sz="1000" u="none" cap="none" strike="noStrike">
                <a:solidFill>
                  <a:schemeClr val="dk1"/>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chemeClr val="dk1"/>
                </a:buClr>
                <a:buSzPts val="1100"/>
                <a:buFont typeface="Arial"/>
                <a:buNone/>
              </a:pPr>
              <a:r>
                <a:t/>
              </a:r>
              <a:endParaRPr b="1" i="0" sz="1000" u="none" cap="none" strike="noStrike">
                <a:solidFill>
                  <a:schemeClr val="dk1"/>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chemeClr val="dk1"/>
                </a:buClr>
                <a:buSzPts val="1100"/>
                <a:buFont typeface="Arial"/>
                <a:buNone/>
              </a:pPr>
              <a:r>
                <a:rPr b="1" i="0" lang="en-GB" sz="1000" u="none" cap="none" strike="noStrike">
                  <a:solidFill>
                    <a:schemeClr val="dk1"/>
                  </a:solidFill>
                  <a:latin typeface="Poppins"/>
                  <a:ea typeface="Poppins"/>
                  <a:cs typeface="Poppins"/>
                  <a:sym typeface="Poppins"/>
                </a:rPr>
                <a:t>DESIGN TECHNOLOGY</a:t>
              </a:r>
              <a:endParaRPr b="1" i="0" sz="1000" u="none" cap="none" strike="noStrike">
                <a:solidFill>
                  <a:schemeClr val="dk1"/>
                </a:solidFill>
                <a:latin typeface="Poppins"/>
                <a:ea typeface="Poppins"/>
                <a:cs typeface="Poppins"/>
                <a:sym typeface="Poppins"/>
              </a:endParaRPr>
            </a:p>
            <a:p>
              <a:pPr indent="0" lvl="0" marL="0" marR="0" rtl="0" algn="ctr">
                <a:lnSpc>
                  <a:spcPct val="100000"/>
                </a:lnSpc>
                <a:spcBef>
                  <a:spcPts val="0"/>
                </a:spcBef>
                <a:spcAft>
                  <a:spcPts val="0"/>
                </a:spcAft>
                <a:buClr>
                  <a:schemeClr val="dk1"/>
                </a:buClr>
                <a:buSzPts val="1100"/>
                <a:buFont typeface="Arial"/>
                <a:buNone/>
              </a:pPr>
              <a:r>
                <a:rPr b="1" i="0" lang="en-GB" sz="1000" u="none" cap="none" strike="noStrike">
                  <a:solidFill>
                    <a:schemeClr val="dk1"/>
                  </a:solidFill>
                  <a:latin typeface="Poppins"/>
                  <a:ea typeface="Poppins"/>
                  <a:cs typeface="Poppins"/>
                  <a:sym typeface="Poppins"/>
                </a:rPr>
                <a:t>Textiles - Make a Phone Case</a:t>
              </a:r>
              <a:endParaRPr b="1" i="0" sz="1000" u="none" cap="none" strike="noStrike">
                <a:solidFill>
                  <a:schemeClr val="dk1"/>
                </a:solidFill>
                <a:latin typeface="Poppins"/>
                <a:ea typeface="Poppins"/>
                <a:cs typeface="Poppins"/>
                <a:sym typeface="Poppins"/>
              </a:endParaRPr>
            </a:p>
            <a:p>
              <a:pPr indent="0" lvl="0" marL="0" marR="0" rtl="0" algn="l">
                <a:lnSpc>
                  <a:spcPct val="100000"/>
                </a:lnSpc>
                <a:spcBef>
                  <a:spcPts val="0"/>
                </a:spcBef>
                <a:spcAft>
                  <a:spcPts val="0"/>
                </a:spcAft>
                <a:buClr>
                  <a:schemeClr val="dk1"/>
                </a:buClr>
                <a:buSzPts val="1100"/>
                <a:buFont typeface="Arial"/>
                <a:buNone/>
              </a:pPr>
              <a:r>
                <a:rPr b="0" i="0" lang="en-GB" sz="900" u="none" cap="none" strike="noStrike">
                  <a:solidFill>
                    <a:schemeClr val="dk1"/>
                  </a:solidFill>
                  <a:latin typeface="Montserrat"/>
                  <a:ea typeface="Montserrat"/>
                  <a:cs typeface="Montserrat"/>
                  <a:sym typeface="Montserrat"/>
                </a:rPr>
                <a:t>Know that a 3-D textile product can be made from a combination of accurately made pattern pieces, fabric shapes and different fabrics.</a:t>
              </a:r>
              <a:endParaRPr b="0" i="0" sz="900" u="none" cap="none" strike="noStrike">
                <a:solidFill>
                  <a:schemeClr val="dk1"/>
                </a:solidFill>
                <a:latin typeface="Montserrat"/>
                <a:ea typeface="Montserrat"/>
                <a:cs typeface="Montserrat"/>
                <a:sym typeface="Montserrat"/>
              </a:endParaRPr>
            </a:p>
            <a:p>
              <a:pPr indent="0" lvl="0" marL="0" marR="0" rtl="0" algn="l">
                <a:lnSpc>
                  <a:spcPct val="100000"/>
                </a:lnSpc>
                <a:spcBef>
                  <a:spcPts val="0"/>
                </a:spcBef>
                <a:spcAft>
                  <a:spcPts val="0"/>
                </a:spcAft>
                <a:buClr>
                  <a:schemeClr val="dk1"/>
                </a:buClr>
                <a:buSzPts val="1100"/>
                <a:buFont typeface="Arial"/>
                <a:buNone/>
              </a:pPr>
              <a:r>
                <a:rPr b="0" i="0" lang="en-GB" sz="900" u="none" cap="none" strike="noStrike">
                  <a:solidFill>
                    <a:schemeClr val="dk1"/>
                  </a:solidFill>
                  <a:latin typeface="Montserrat"/>
                  <a:ea typeface="Montserrat"/>
                  <a:cs typeface="Montserrat"/>
                  <a:sym typeface="Montserrat"/>
                </a:rPr>
                <a:t>Know how fabrics can be strengthened, stiffened and reinforced.</a:t>
              </a:r>
              <a:endParaRPr b="0" i="0" sz="900" u="none" cap="none" strike="noStrike">
                <a:solidFill>
                  <a:schemeClr val="dk1"/>
                </a:solidFill>
                <a:latin typeface="Montserrat"/>
                <a:ea typeface="Montserrat"/>
                <a:cs typeface="Montserrat"/>
                <a:sym typeface="Montserrat"/>
              </a:endParaRPr>
            </a:p>
            <a:p>
              <a:pPr indent="0" lvl="0" marL="0" marR="0" rtl="0" algn="l">
                <a:lnSpc>
                  <a:spcPct val="100000"/>
                </a:lnSpc>
                <a:spcBef>
                  <a:spcPts val="0"/>
                </a:spcBef>
                <a:spcAft>
                  <a:spcPts val="0"/>
                </a:spcAft>
                <a:buClr>
                  <a:schemeClr val="dk1"/>
                </a:buClr>
                <a:buSzPts val="1100"/>
                <a:buFont typeface="Arial"/>
                <a:buNone/>
              </a:pPr>
              <a:r>
                <a:rPr b="0" i="0" lang="en-GB" sz="900" u="none" cap="none" strike="noStrike">
                  <a:solidFill>
                    <a:schemeClr val="dk1"/>
                  </a:solidFill>
                  <a:latin typeface="Montserrat"/>
                  <a:ea typeface="Montserrat"/>
                  <a:cs typeface="Montserrat"/>
                  <a:sym typeface="Montserrat"/>
                </a:rPr>
                <a:t>Know how to use blanket stitch and back stitch.</a:t>
              </a:r>
              <a:endParaRPr b="0" i="0" sz="900" u="none" cap="none" strike="noStrike">
                <a:solidFill>
                  <a:schemeClr val="dk1"/>
                </a:solidFill>
                <a:latin typeface="Montserrat"/>
                <a:ea typeface="Montserrat"/>
                <a:cs typeface="Montserrat"/>
                <a:sym typeface="Montserrat"/>
              </a:endParaRPr>
            </a:p>
            <a:p>
              <a:pPr indent="0" lvl="0" marL="0" marR="0" rtl="0" algn="l">
                <a:lnSpc>
                  <a:spcPct val="100000"/>
                </a:lnSpc>
                <a:spcBef>
                  <a:spcPts val="0"/>
                </a:spcBef>
                <a:spcAft>
                  <a:spcPts val="0"/>
                </a:spcAft>
                <a:buClr>
                  <a:schemeClr val="dk1"/>
                </a:buClr>
                <a:buSzPts val="1100"/>
                <a:buFont typeface="Arial"/>
                <a:buNone/>
              </a:pPr>
              <a:r>
                <a:rPr b="0" i="0" lang="en-GB" sz="900" u="none" cap="none" strike="noStrike">
                  <a:solidFill>
                    <a:schemeClr val="dk1"/>
                  </a:solidFill>
                  <a:latin typeface="Montserrat"/>
                  <a:ea typeface="Montserrat"/>
                  <a:cs typeface="Montserrat"/>
                  <a:sym typeface="Montserrat"/>
                </a:rPr>
                <a:t>Know how to make a phone case based on their generated design.</a:t>
              </a:r>
              <a:endParaRPr b="0" i="0" sz="900" u="none" cap="none" strike="noStrike">
                <a:solidFill>
                  <a:schemeClr val="dk1"/>
                </a:solidFill>
                <a:latin typeface="Montserrat"/>
                <a:ea typeface="Montserrat"/>
                <a:cs typeface="Montserrat"/>
                <a:sym typeface="Montserrat"/>
              </a:endParaRPr>
            </a:p>
            <a:p>
              <a:pPr indent="0" lvl="0" marL="0" marR="0" rtl="0" algn="l">
                <a:lnSpc>
                  <a:spcPct val="100000"/>
                </a:lnSpc>
                <a:spcBef>
                  <a:spcPts val="0"/>
                </a:spcBef>
                <a:spcAft>
                  <a:spcPts val="0"/>
                </a:spcAft>
                <a:buClr>
                  <a:schemeClr val="dk1"/>
                </a:buClr>
                <a:buSzPts val="1100"/>
                <a:buFont typeface="Arial"/>
                <a:buNone/>
              </a:pPr>
              <a:r>
                <a:t/>
              </a:r>
              <a:endParaRPr b="0" i="0" sz="1000" u="none" cap="none" strike="noStrike">
                <a:solidFill>
                  <a:schemeClr val="dk1"/>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chemeClr val="dk1"/>
                </a:buClr>
                <a:buSzPts val="1100"/>
                <a:buFont typeface="Arial"/>
                <a:buNone/>
              </a:pPr>
              <a:r>
                <a:t/>
              </a:r>
              <a:endParaRPr b="0" i="0" sz="1000" u="none" cap="none" strike="noStrike">
                <a:solidFill>
                  <a:schemeClr val="dk1"/>
                </a:solidFill>
                <a:highlight>
                  <a:srgbClr val="FFFF00"/>
                </a:highlight>
                <a:latin typeface="Poppins"/>
                <a:ea typeface="Poppins"/>
                <a:cs typeface="Poppins"/>
                <a:sym typeface="Poppins"/>
              </a:endParaRPr>
            </a:p>
          </p:txBody>
        </p:sp>
        <p:sp>
          <p:nvSpPr>
            <p:cNvPr id="77" name="Google Shape;77;p19"/>
            <p:cNvSpPr/>
            <p:nvPr/>
          </p:nvSpPr>
          <p:spPr>
            <a:xfrm>
              <a:off x="402721" y="4093638"/>
              <a:ext cx="2299500" cy="993900"/>
            </a:xfrm>
            <a:prstGeom prst="roundRect">
              <a:avLst>
                <a:gd fmla="val 16667" name="adj"/>
              </a:avLst>
            </a:prstGeom>
            <a:solidFill>
              <a:srgbClr val="F4CC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chemeClr val="dk1"/>
                </a:buClr>
                <a:buSzPts val="1100"/>
                <a:buFont typeface="Arial"/>
                <a:buNone/>
              </a:pPr>
              <a:r>
                <a:rPr b="1" i="0" lang="en-GB" sz="1000" u="none" cap="none" strike="noStrike">
                  <a:solidFill>
                    <a:schemeClr val="dk1"/>
                  </a:solidFill>
                  <a:latin typeface="Poppins"/>
                  <a:ea typeface="Poppins"/>
                  <a:cs typeface="Poppins"/>
                  <a:sym typeface="Poppins"/>
                </a:rPr>
                <a:t>Music</a:t>
              </a:r>
              <a:endParaRPr b="1" i="0" sz="1000" u="none" cap="none" strike="noStrike">
                <a:solidFill>
                  <a:schemeClr val="dk1"/>
                </a:solidFill>
                <a:latin typeface="Poppins"/>
                <a:ea typeface="Poppins"/>
                <a:cs typeface="Poppins"/>
                <a:sym typeface="Poppins"/>
              </a:endParaRPr>
            </a:p>
            <a:p>
              <a:pPr indent="0" lvl="0" marL="0" marR="0" rtl="0" algn="ctr">
                <a:lnSpc>
                  <a:spcPct val="100000"/>
                </a:lnSpc>
                <a:spcBef>
                  <a:spcPts val="0"/>
                </a:spcBef>
                <a:spcAft>
                  <a:spcPts val="0"/>
                </a:spcAft>
                <a:buClr>
                  <a:schemeClr val="dk1"/>
                </a:buClr>
                <a:buSzPts val="1100"/>
                <a:buFont typeface="Arial"/>
                <a:buNone/>
              </a:pPr>
              <a:r>
                <a:t/>
              </a:r>
              <a:endParaRPr b="0" i="0" sz="1000" u="none" cap="none" strike="noStrike">
                <a:solidFill>
                  <a:schemeClr val="dk1"/>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chemeClr val="dk1"/>
                </a:buClr>
                <a:buSzPts val="1100"/>
                <a:buFont typeface="Arial"/>
                <a:buNone/>
              </a:pPr>
              <a:r>
                <a:rPr b="0" i="0" lang="en-GB" sz="1000" u="none" cap="none" strike="noStrike">
                  <a:solidFill>
                    <a:schemeClr val="dk1"/>
                  </a:solidFill>
                  <a:latin typeface="Poppins"/>
                  <a:ea typeface="Poppins"/>
                  <a:cs typeface="Poppins"/>
                  <a:sym typeface="Poppins"/>
                </a:rPr>
                <a:t>Advanced Rhymes</a:t>
              </a:r>
              <a:endParaRPr b="1" i="0" sz="1200" u="none" cap="none" strike="noStrike">
                <a:solidFill>
                  <a:schemeClr val="dk1"/>
                </a:solidFill>
                <a:latin typeface="Poppins"/>
                <a:ea typeface="Poppins"/>
                <a:cs typeface="Poppins"/>
                <a:sym typeface="Poppins"/>
              </a:endParaRPr>
            </a:p>
          </p:txBody>
        </p:sp>
        <p:sp>
          <p:nvSpPr>
            <p:cNvPr id="78" name="Google Shape;78;p19"/>
            <p:cNvSpPr/>
            <p:nvPr/>
          </p:nvSpPr>
          <p:spPr>
            <a:xfrm>
              <a:off x="187502" y="104113"/>
              <a:ext cx="7739400" cy="333300"/>
            </a:xfrm>
            <a:prstGeom prst="roundRect">
              <a:avLst>
                <a:gd fmla="val 16667" name="adj"/>
              </a:avLst>
            </a:prstGeom>
            <a:solidFill>
              <a:srgbClr val="C9DAF8"/>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rPr b="1" i="0" lang="en-GB" sz="1400" u="none" cap="none" strike="noStrike">
                  <a:solidFill>
                    <a:srgbClr val="000000"/>
                  </a:solidFill>
                  <a:latin typeface="Poppins"/>
                  <a:ea typeface="Poppins"/>
                  <a:cs typeface="Poppins"/>
                  <a:sym typeface="Poppins"/>
                </a:rPr>
                <a:t>THESE ARE THE TOPICS THAT WE WILL BE LEARNING ABOUT</a:t>
              </a:r>
              <a:endParaRPr b="1" i="0" sz="1400" u="none" cap="none" strike="noStrike">
                <a:solidFill>
                  <a:srgbClr val="000000"/>
                </a:solidFill>
                <a:latin typeface="Poppins"/>
                <a:ea typeface="Poppins"/>
                <a:cs typeface="Poppins"/>
                <a:sym typeface="Poppins"/>
              </a:endParaRPr>
            </a:p>
          </p:txBody>
        </p:sp>
      </p:grpSp>
      <p:sp>
        <p:nvSpPr>
          <p:cNvPr id="79" name="Google Shape;79;p19"/>
          <p:cNvSpPr/>
          <p:nvPr/>
        </p:nvSpPr>
        <p:spPr>
          <a:xfrm>
            <a:off x="156248" y="476624"/>
            <a:ext cx="3927600" cy="1848900"/>
          </a:xfrm>
          <a:prstGeom prst="roundRect">
            <a:avLst>
              <a:gd fmla="val 16667" name="adj"/>
            </a:avLst>
          </a:prstGeom>
          <a:solidFill>
            <a:srgbClr val="FFF2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000"/>
              <a:buFont typeface="Arial"/>
              <a:buNone/>
            </a:pPr>
            <a:r>
              <a:rPr b="0" i="0" lang="en-GB" sz="1000" u="none" cap="none" strike="noStrike">
                <a:solidFill>
                  <a:srgbClr val="000000"/>
                </a:solidFill>
                <a:latin typeface="Poppins"/>
                <a:ea typeface="Poppins"/>
                <a:cs typeface="Poppins"/>
                <a:sym typeface="Poppins"/>
              </a:rPr>
              <a:t> </a:t>
            </a:r>
            <a:endParaRPr b="0" i="0" sz="1000" u="none" cap="none" strike="noStrike">
              <a:solidFill>
                <a:srgbClr val="000000"/>
              </a:solidFill>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latin typeface="Poppins"/>
              <a:ea typeface="Poppins"/>
              <a:cs typeface="Poppins"/>
              <a:sym typeface="Poppins"/>
            </a:endParaRPr>
          </a:p>
          <a:p>
            <a:pPr indent="0" lvl="0" marL="269999" marR="0" rtl="0" algn="ctr">
              <a:lnSpc>
                <a:spcPct val="100000"/>
              </a:lnSpc>
              <a:spcBef>
                <a:spcPts val="0"/>
              </a:spcBef>
              <a:spcAft>
                <a:spcPts val="0"/>
              </a:spcAft>
              <a:buClr>
                <a:srgbClr val="000000"/>
              </a:buClr>
              <a:buSzPts val="1000"/>
              <a:buFont typeface="Arial"/>
              <a:buNone/>
            </a:pPr>
            <a:r>
              <a:rPr b="1" i="0" lang="en-GB" sz="1000" u="none" cap="none" strike="noStrike">
                <a:solidFill>
                  <a:schemeClr val="dk1"/>
                </a:solidFill>
                <a:latin typeface="Poppins"/>
                <a:ea typeface="Poppins"/>
                <a:cs typeface="Poppins"/>
                <a:sym typeface="Poppins"/>
              </a:rPr>
              <a:t>HISTORY - INDUSTRIAL REVOLUTION</a:t>
            </a:r>
            <a:endParaRPr b="0" i="0" sz="1100" u="none" cap="none" strike="noStrike">
              <a:solidFill>
                <a:srgbClr val="0B0C0C"/>
              </a:solidFill>
              <a:highlight>
                <a:srgbClr val="FFFF00"/>
              </a:highlight>
              <a:latin typeface="Montserrat"/>
              <a:ea typeface="Montserrat"/>
              <a:cs typeface="Montserrat"/>
              <a:sym typeface="Montserrat"/>
            </a:endParaRPr>
          </a:p>
          <a:p>
            <a:pPr indent="0" lvl="0" marL="0" marR="0" rtl="0" algn="l">
              <a:lnSpc>
                <a:spcPct val="100000"/>
              </a:lnSpc>
              <a:spcBef>
                <a:spcPts val="200"/>
              </a:spcBef>
              <a:spcAft>
                <a:spcPts val="0"/>
              </a:spcAft>
              <a:buClr>
                <a:srgbClr val="000000"/>
              </a:buClr>
              <a:buSzPts val="900"/>
              <a:buFont typeface="Arial"/>
              <a:buNone/>
            </a:pPr>
            <a:r>
              <a:rPr b="0" i="0" lang="en-GB" sz="900" u="none" cap="none" strike="noStrike">
                <a:solidFill>
                  <a:srgbClr val="0B0C0C"/>
                </a:solidFill>
                <a:latin typeface="Montserrat"/>
                <a:ea typeface="Montserrat"/>
                <a:cs typeface="Montserrat"/>
                <a:sym typeface="Montserrat"/>
              </a:rPr>
              <a:t>Know why many people moved to cities during the Industrial Revolution.</a:t>
            </a:r>
            <a:endParaRPr b="0" i="0" sz="900" u="none" cap="none" strike="noStrike">
              <a:solidFill>
                <a:srgbClr val="0B0C0C"/>
              </a:solidFill>
              <a:latin typeface="Montserrat"/>
              <a:ea typeface="Montserrat"/>
              <a:cs typeface="Montserrat"/>
              <a:sym typeface="Montserrat"/>
            </a:endParaRPr>
          </a:p>
          <a:p>
            <a:pPr indent="0" lvl="0" marL="0" marR="0" rtl="0" algn="l">
              <a:lnSpc>
                <a:spcPct val="100000"/>
              </a:lnSpc>
              <a:spcBef>
                <a:spcPts val="200"/>
              </a:spcBef>
              <a:spcAft>
                <a:spcPts val="0"/>
              </a:spcAft>
              <a:buClr>
                <a:srgbClr val="000000"/>
              </a:buClr>
              <a:buSzPts val="900"/>
              <a:buFont typeface="Arial"/>
              <a:buNone/>
            </a:pPr>
            <a:r>
              <a:rPr b="0" i="0" lang="en-GB" sz="900" u="none" cap="none" strike="noStrike">
                <a:solidFill>
                  <a:srgbClr val="0B0C0C"/>
                </a:solidFill>
                <a:latin typeface="Montserrat"/>
                <a:ea typeface="Montserrat"/>
                <a:cs typeface="Montserrat"/>
                <a:sym typeface="Montserrat"/>
              </a:rPr>
              <a:t>Know about the class system in Victorian</a:t>
            </a:r>
            <a:endParaRPr b="0" i="0" sz="900" u="none" cap="none" strike="noStrike">
              <a:solidFill>
                <a:srgbClr val="0B0C0C"/>
              </a:solidFill>
              <a:latin typeface="Montserrat"/>
              <a:ea typeface="Montserrat"/>
              <a:cs typeface="Montserrat"/>
              <a:sym typeface="Montserrat"/>
            </a:endParaRPr>
          </a:p>
          <a:p>
            <a:pPr indent="0" lvl="0" marL="0" marR="0" rtl="0" algn="l">
              <a:lnSpc>
                <a:spcPct val="100000"/>
              </a:lnSpc>
              <a:spcBef>
                <a:spcPts val="200"/>
              </a:spcBef>
              <a:spcAft>
                <a:spcPts val="0"/>
              </a:spcAft>
              <a:buClr>
                <a:srgbClr val="000000"/>
              </a:buClr>
              <a:buSzPts val="900"/>
              <a:buFont typeface="Arial"/>
              <a:buNone/>
            </a:pPr>
            <a:r>
              <a:rPr b="0" i="0" lang="en-GB" sz="900" u="none" cap="none" strike="noStrike">
                <a:solidFill>
                  <a:srgbClr val="0B0C0C"/>
                </a:solidFill>
                <a:latin typeface="Montserrat"/>
                <a:ea typeface="Montserrat"/>
                <a:cs typeface="Montserrat"/>
                <a:sym typeface="Montserrat"/>
              </a:rPr>
              <a:t>Know what working and living conditions were like during the Industrial Revolution.</a:t>
            </a:r>
            <a:endParaRPr b="0" i="0" sz="900" u="none" cap="none" strike="noStrike">
              <a:solidFill>
                <a:srgbClr val="0B0C0C"/>
              </a:solidFill>
              <a:latin typeface="Montserrat"/>
              <a:ea typeface="Montserrat"/>
              <a:cs typeface="Montserrat"/>
              <a:sym typeface="Montserrat"/>
            </a:endParaRPr>
          </a:p>
          <a:p>
            <a:pPr indent="0" lvl="0" marL="0" marR="0" rtl="0" algn="l">
              <a:lnSpc>
                <a:spcPct val="100000"/>
              </a:lnSpc>
              <a:spcBef>
                <a:spcPts val="200"/>
              </a:spcBef>
              <a:spcAft>
                <a:spcPts val="0"/>
              </a:spcAft>
              <a:buClr>
                <a:srgbClr val="000000"/>
              </a:buClr>
              <a:buSzPts val="900"/>
              <a:buFont typeface="Arial"/>
              <a:buNone/>
            </a:pPr>
            <a:r>
              <a:rPr b="0" i="0" lang="en-GB" sz="900" u="none" cap="none" strike="noStrike">
                <a:solidFill>
                  <a:srgbClr val="0B0C0C"/>
                </a:solidFill>
                <a:latin typeface="Montserrat"/>
                <a:ea typeface="Montserrat"/>
                <a:cs typeface="Montserrat"/>
                <a:sym typeface="Montserrat"/>
              </a:rPr>
              <a:t>Know some problems with the voting system in the early 1800s.</a:t>
            </a:r>
            <a:endParaRPr b="0" i="0" sz="900" u="none" cap="none" strike="noStrike">
              <a:solidFill>
                <a:srgbClr val="0B0C0C"/>
              </a:solidFill>
              <a:latin typeface="Montserrat"/>
              <a:ea typeface="Montserrat"/>
              <a:cs typeface="Montserrat"/>
              <a:sym typeface="Montserrat"/>
            </a:endParaRPr>
          </a:p>
          <a:p>
            <a:pPr indent="0" lvl="0" marL="0" marR="0" rtl="0" algn="l">
              <a:lnSpc>
                <a:spcPct val="100000"/>
              </a:lnSpc>
              <a:spcBef>
                <a:spcPts val="200"/>
              </a:spcBef>
              <a:spcAft>
                <a:spcPts val="0"/>
              </a:spcAft>
              <a:buClr>
                <a:srgbClr val="000000"/>
              </a:buClr>
              <a:buSzPts val="900"/>
              <a:buFont typeface="Arial"/>
              <a:buNone/>
            </a:pPr>
            <a:r>
              <a:rPr b="0" i="0" lang="en-GB" sz="900" u="none" cap="none" strike="noStrike">
                <a:solidFill>
                  <a:srgbClr val="0B0C0C"/>
                </a:solidFill>
                <a:latin typeface="Montserrat"/>
                <a:ea typeface="Montserrat"/>
                <a:cs typeface="Montserrat"/>
                <a:sym typeface="Montserrat"/>
              </a:rPr>
              <a:t>Know key changes in cities before and after the Industrial Revolution</a:t>
            </a:r>
            <a:endParaRPr b="0" i="0" sz="900" u="none" cap="none" strike="noStrike">
              <a:solidFill>
                <a:srgbClr val="0B0C0C"/>
              </a:solidFill>
              <a:latin typeface="Montserrat"/>
              <a:ea typeface="Montserrat"/>
              <a:cs typeface="Montserrat"/>
              <a:sym typeface="Montserrat"/>
            </a:endParaRPr>
          </a:p>
          <a:p>
            <a:pPr indent="0" lvl="0" marL="0" marR="0" rtl="0" algn="l">
              <a:lnSpc>
                <a:spcPct val="115000"/>
              </a:lnSpc>
              <a:spcBef>
                <a:spcPts val="1200"/>
              </a:spcBef>
              <a:spcAft>
                <a:spcPts val="0"/>
              </a:spcAft>
              <a:buClr>
                <a:schemeClr val="dk1"/>
              </a:buClr>
              <a:buSzPts val="1100"/>
              <a:buFont typeface="Arial"/>
              <a:buNone/>
            </a:pPr>
            <a:r>
              <a:t/>
            </a:r>
            <a:endParaRPr b="0" i="0" sz="1100" u="none" cap="none" strike="noStrike">
              <a:solidFill>
                <a:schemeClr val="dk1"/>
              </a:solidFill>
              <a:latin typeface="Arial"/>
              <a:ea typeface="Arial"/>
              <a:cs typeface="Arial"/>
              <a:sym typeface="Arial"/>
            </a:endParaRPr>
          </a:p>
          <a:p>
            <a:pPr indent="0" lvl="0" marL="0" marR="0" rtl="0" algn="l">
              <a:lnSpc>
                <a:spcPct val="100000"/>
              </a:lnSpc>
              <a:spcBef>
                <a:spcPts val="1200"/>
              </a:spcBef>
              <a:spcAft>
                <a:spcPts val="0"/>
              </a:spcAft>
              <a:buClr>
                <a:srgbClr val="000000"/>
              </a:buClr>
              <a:buSzPts val="1000"/>
              <a:buFont typeface="Arial"/>
              <a:buNone/>
            </a:pPr>
            <a:r>
              <a:t/>
            </a:r>
            <a:endParaRPr b="0" i="0" sz="1000" u="none" cap="none" strike="noStrike">
              <a:solidFill>
                <a:schemeClr val="dk1"/>
              </a:solidFill>
              <a:latin typeface="Poppins"/>
              <a:ea typeface="Poppins"/>
              <a:cs typeface="Poppins"/>
              <a:sym typeface="Poppins"/>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latin typeface="Poppins"/>
              <a:ea typeface="Poppins"/>
              <a:cs typeface="Poppins"/>
              <a:sym typeface="Poppins"/>
            </a:endParaRPr>
          </a:p>
        </p:txBody>
      </p:sp>
      <p:pic>
        <p:nvPicPr>
          <p:cNvPr id="80" name="Google Shape;80;p19"/>
          <p:cNvPicPr preferRelativeResize="0"/>
          <p:nvPr/>
        </p:nvPicPr>
        <p:blipFill rotWithShape="1">
          <a:blip r:embed="rId3">
            <a:alphaModFix/>
          </a:blip>
          <a:srcRect b="0" l="0" r="0" t="0"/>
          <a:stretch/>
        </p:blipFill>
        <p:spPr>
          <a:xfrm>
            <a:off x="7994701" y="179705"/>
            <a:ext cx="1017425" cy="1123851"/>
          </a:xfrm>
          <a:prstGeom prst="rect">
            <a:avLst/>
          </a:prstGeom>
          <a:noFill/>
          <a:ln>
            <a:noFill/>
          </a:ln>
        </p:spPr>
      </p:pic>
      <p:sp>
        <p:nvSpPr>
          <p:cNvPr id="81" name="Google Shape;81;p19"/>
          <p:cNvSpPr/>
          <p:nvPr/>
        </p:nvSpPr>
        <p:spPr>
          <a:xfrm>
            <a:off x="2622401" y="4004364"/>
            <a:ext cx="5221800" cy="1070400"/>
          </a:xfrm>
          <a:prstGeom prst="roundRect">
            <a:avLst>
              <a:gd fmla="val 16667" name="adj"/>
            </a:avLst>
          </a:prstGeom>
          <a:solidFill>
            <a:srgbClr val="F4CC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chemeClr val="dk1"/>
              </a:buClr>
              <a:buSzPts val="1100"/>
              <a:buFont typeface="Arial"/>
              <a:buNone/>
            </a:pPr>
            <a:r>
              <a:t/>
            </a:r>
            <a:endParaRPr b="0" i="0" sz="1000" u="none" cap="none" strike="noStrike">
              <a:solidFill>
                <a:schemeClr val="dk1"/>
              </a:solidFill>
              <a:latin typeface="Poppins"/>
              <a:ea typeface="Poppins"/>
              <a:cs typeface="Poppins"/>
              <a:sym typeface="Poppins"/>
            </a:endParaRPr>
          </a:p>
          <a:p>
            <a:pPr indent="0" lvl="0" marL="0" marR="0" rtl="0" algn="ctr">
              <a:lnSpc>
                <a:spcPct val="100000"/>
              </a:lnSpc>
              <a:spcBef>
                <a:spcPts val="0"/>
              </a:spcBef>
              <a:spcAft>
                <a:spcPts val="0"/>
              </a:spcAft>
              <a:buClr>
                <a:schemeClr val="dk1"/>
              </a:buClr>
              <a:buSzPts val="1100"/>
              <a:buFont typeface="Arial"/>
              <a:buNone/>
            </a:pPr>
            <a:r>
              <a:t/>
            </a:r>
            <a:endParaRPr b="0" i="0" sz="1000" u="none" cap="none" strike="noStrike">
              <a:solidFill>
                <a:schemeClr val="dk1"/>
              </a:solidFill>
              <a:latin typeface="Poppins"/>
              <a:ea typeface="Poppins"/>
              <a:cs typeface="Poppins"/>
              <a:sym typeface="Poppins"/>
            </a:endParaRPr>
          </a:p>
          <a:p>
            <a:pPr indent="0" lvl="0" marL="0" marR="0" rtl="0" algn="ctr">
              <a:lnSpc>
                <a:spcPct val="100000"/>
              </a:lnSpc>
              <a:spcBef>
                <a:spcPts val="0"/>
              </a:spcBef>
              <a:spcAft>
                <a:spcPts val="0"/>
              </a:spcAft>
              <a:buClr>
                <a:schemeClr val="dk1"/>
              </a:buClr>
              <a:buSzPts val="1100"/>
              <a:buFont typeface="Arial"/>
              <a:buNone/>
            </a:pPr>
            <a:r>
              <a:rPr b="1" i="0" lang="en-GB" sz="1100" u="none" cap="none" strike="noStrike">
                <a:solidFill>
                  <a:schemeClr val="dk1"/>
                </a:solidFill>
                <a:latin typeface="Poppins"/>
                <a:ea typeface="Poppins"/>
                <a:cs typeface="Poppins"/>
                <a:sym typeface="Poppins"/>
              </a:rPr>
              <a:t>MFL - FRENCH</a:t>
            </a:r>
            <a:endParaRPr b="1" i="0" sz="1100" u="none" cap="none" strike="noStrike">
              <a:solidFill>
                <a:schemeClr val="dk1"/>
              </a:solidFill>
              <a:latin typeface="Poppins"/>
              <a:ea typeface="Poppins"/>
              <a:cs typeface="Poppins"/>
              <a:sym typeface="Poppins"/>
            </a:endParaRPr>
          </a:p>
          <a:p>
            <a:pPr indent="0" lvl="0" marL="0" marR="0" rtl="0" algn="ctr">
              <a:lnSpc>
                <a:spcPct val="100000"/>
              </a:lnSpc>
              <a:spcBef>
                <a:spcPts val="0"/>
              </a:spcBef>
              <a:spcAft>
                <a:spcPts val="0"/>
              </a:spcAft>
              <a:buClr>
                <a:schemeClr val="dk1"/>
              </a:buClr>
              <a:buSzPts val="1100"/>
              <a:buFont typeface="Arial"/>
              <a:buNone/>
            </a:pPr>
            <a:r>
              <a:rPr b="0" i="0" lang="en-GB" sz="1100" u="none" cap="none" strike="noStrike">
                <a:solidFill>
                  <a:schemeClr val="dk1"/>
                </a:solidFill>
                <a:latin typeface="Poppins"/>
                <a:ea typeface="Poppins"/>
                <a:cs typeface="Poppins"/>
                <a:sym typeface="Poppins"/>
              </a:rPr>
              <a:t>Children will develop their French speaking, listening, reading and writing skills by learning to talk about family, jobs and feelings, take part in simple conversations at the doctor’s, use increasingly accurate grammar and pronunciation, and recall numbers to 100.</a:t>
            </a:r>
            <a:endParaRPr b="0" i="0" sz="1200" u="none" cap="none" strike="noStrike">
              <a:solidFill>
                <a:schemeClr val="dk1"/>
              </a:solidFill>
              <a:latin typeface="Arial"/>
              <a:ea typeface="Arial"/>
              <a:cs typeface="Arial"/>
              <a:sym typeface="Arial"/>
            </a:endParaRPr>
          </a:p>
          <a:p>
            <a:pPr indent="0" lvl="0" marL="0" marR="0" rtl="0" algn="ctr">
              <a:lnSpc>
                <a:spcPct val="100000"/>
              </a:lnSpc>
              <a:spcBef>
                <a:spcPts val="0"/>
              </a:spcBef>
              <a:spcAft>
                <a:spcPts val="0"/>
              </a:spcAft>
              <a:buClr>
                <a:schemeClr val="dk1"/>
              </a:buClr>
              <a:buSzPts val="1100"/>
              <a:buFont typeface="Arial"/>
              <a:buNone/>
            </a:pPr>
            <a:r>
              <a:t/>
            </a:r>
            <a:endParaRPr b="0" i="0" sz="1100" u="none" cap="none" strike="noStrike">
              <a:solidFill>
                <a:schemeClr val="dk1"/>
              </a:solidFill>
              <a:latin typeface="Arial"/>
              <a:ea typeface="Arial"/>
              <a:cs typeface="Arial"/>
              <a:sym typeface="Arial"/>
            </a:endParaRPr>
          </a:p>
          <a:p>
            <a:pPr indent="0" lvl="0" marL="0" marR="0" rtl="0" algn="ctr">
              <a:lnSpc>
                <a:spcPct val="100000"/>
              </a:lnSpc>
              <a:spcBef>
                <a:spcPts val="0"/>
              </a:spcBef>
              <a:spcAft>
                <a:spcPts val="0"/>
              </a:spcAft>
              <a:buClr>
                <a:schemeClr val="dk1"/>
              </a:buClr>
              <a:buSzPts val="1100"/>
              <a:buFont typeface="Arial"/>
              <a:buNone/>
            </a:pPr>
            <a:r>
              <a:t/>
            </a:r>
            <a:endParaRPr b="1" i="0" sz="1200" u="none" cap="none" strike="noStrike">
              <a:solidFill>
                <a:schemeClr val="dk1"/>
              </a:solidFill>
              <a:latin typeface="Poppins"/>
              <a:ea typeface="Poppins"/>
              <a:cs typeface="Poppins"/>
              <a:sym typeface="Poppins"/>
            </a:endParaRPr>
          </a:p>
        </p:txBody>
      </p:sp>
      <p:sp>
        <p:nvSpPr>
          <p:cNvPr id="82" name="Google Shape;82;p19"/>
          <p:cNvSpPr/>
          <p:nvPr/>
        </p:nvSpPr>
        <p:spPr>
          <a:xfrm>
            <a:off x="4083850" y="2438350"/>
            <a:ext cx="3642000" cy="1453200"/>
          </a:xfrm>
          <a:prstGeom prst="roundRect">
            <a:avLst>
              <a:gd fmla="val 16667" name="adj"/>
            </a:avLst>
          </a:prstGeom>
          <a:solidFill>
            <a:srgbClr val="D9EAD3"/>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000"/>
              <a:buFont typeface="Arial"/>
              <a:buNone/>
            </a:pPr>
            <a:r>
              <a:t/>
            </a:r>
            <a:endParaRPr b="1" i="0" sz="1000" u="none" cap="none" strike="noStrike">
              <a:solidFill>
                <a:srgbClr val="000000"/>
              </a:solidFill>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1" i="0" sz="1000" u="none" cap="none" strike="noStrike">
              <a:solidFill>
                <a:srgbClr val="000000"/>
              </a:solidFill>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rPr b="1" i="0" lang="en-GB" sz="1000" u="none" cap="none" strike="noStrike">
                <a:solidFill>
                  <a:srgbClr val="000000"/>
                </a:solidFill>
                <a:latin typeface="Poppins"/>
                <a:ea typeface="Poppins"/>
                <a:cs typeface="Poppins"/>
                <a:sym typeface="Poppins"/>
              </a:rPr>
              <a:t>RE </a:t>
            </a:r>
            <a:endParaRPr b="1" i="0" sz="1000" u="none" cap="none" strike="noStrike">
              <a:solidFill>
                <a:srgbClr val="000000"/>
              </a:solidFill>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rPr b="1" i="0" lang="en-GB" sz="1000" u="none" cap="none" strike="noStrike">
                <a:solidFill>
                  <a:srgbClr val="000000"/>
                </a:solidFill>
                <a:latin typeface="Poppins"/>
                <a:ea typeface="Poppins"/>
                <a:cs typeface="Poppins"/>
                <a:sym typeface="Poppins"/>
              </a:rPr>
              <a:t>Life as a journey - Advent</a:t>
            </a:r>
            <a:endParaRPr b="1" i="0" sz="1000" u="none" cap="none" strike="noStrike">
              <a:solidFill>
                <a:srgbClr val="000000"/>
              </a:solidFill>
              <a:latin typeface="Poppins"/>
              <a:ea typeface="Poppins"/>
              <a:cs typeface="Poppins"/>
              <a:sym typeface="Poppins"/>
            </a:endParaRPr>
          </a:p>
          <a:p>
            <a:pPr indent="0" lvl="0" marL="0" marR="0" rtl="0" algn="l">
              <a:lnSpc>
                <a:spcPct val="100000"/>
              </a:lnSpc>
              <a:spcBef>
                <a:spcPts val="0"/>
              </a:spcBef>
              <a:spcAft>
                <a:spcPts val="0"/>
              </a:spcAft>
              <a:buClr>
                <a:srgbClr val="000000"/>
              </a:buClr>
              <a:buSzPts val="1000"/>
              <a:buFont typeface="Arial"/>
              <a:buNone/>
            </a:pPr>
            <a:r>
              <a:rPr b="0" i="0" lang="en-GB" sz="800" u="none" cap="none" strike="noStrike">
                <a:solidFill>
                  <a:schemeClr val="dk1"/>
                </a:solidFill>
                <a:latin typeface="Montserrat"/>
                <a:ea typeface="Montserrat"/>
                <a:cs typeface="Montserrat"/>
                <a:sym typeface="Montserrat"/>
              </a:rPr>
              <a:t>* Know that life can be viewed as a journey, and many people of faith make pilgrimages to sacred places as an act of devotion.</a:t>
            </a:r>
            <a:endParaRPr b="0" i="0" sz="800" u="none" cap="none" strike="noStrike">
              <a:solidFill>
                <a:schemeClr val="dk1"/>
              </a:solidFill>
              <a:latin typeface="Montserrat"/>
              <a:ea typeface="Montserrat"/>
              <a:cs typeface="Montserrat"/>
              <a:sym typeface="Montserrat"/>
            </a:endParaRPr>
          </a:p>
          <a:p>
            <a:pPr indent="0" lvl="0" marL="0" marR="0" rtl="0" algn="l">
              <a:lnSpc>
                <a:spcPct val="100000"/>
              </a:lnSpc>
              <a:spcBef>
                <a:spcPts val="0"/>
              </a:spcBef>
              <a:spcAft>
                <a:spcPts val="0"/>
              </a:spcAft>
              <a:buClr>
                <a:srgbClr val="000000"/>
              </a:buClr>
              <a:buSzPts val="1000"/>
              <a:buFont typeface="Arial"/>
              <a:buNone/>
            </a:pPr>
            <a:r>
              <a:rPr b="0" i="0" lang="en-GB" sz="800" u="none" cap="none" strike="noStrike">
                <a:solidFill>
                  <a:schemeClr val="dk1"/>
                </a:solidFill>
                <a:latin typeface="Montserrat"/>
                <a:ea typeface="Montserrat"/>
                <a:cs typeface="Montserrat"/>
                <a:sym typeface="Montserrat"/>
              </a:rPr>
              <a:t>* Know that the lives and journeys of people in the Bible continue to influence the beliefs, behaviour and choices of Christians today.</a:t>
            </a:r>
            <a:endParaRPr b="0" i="0" sz="800" u="none" cap="none" strike="noStrike">
              <a:solidFill>
                <a:schemeClr val="dk1"/>
              </a:solidFill>
              <a:latin typeface="Montserrat"/>
              <a:ea typeface="Montserrat"/>
              <a:cs typeface="Montserrat"/>
              <a:sym typeface="Montserrat"/>
            </a:endParaRPr>
          </a:p>
          <a:p>
            <a:pPr indent="0" lvl="0" marL="0" marR="0" rtl="0" algn="l">
              <a:lnSpc>
                <a:spcPct val="100000"/>
              </a:lnSpc>
              <a:spcBef>
                <a:spcPts val="0"/>
              </a:spcBef>
              <a:spcAft>
                <a:spcPts val="0"/>
              </a:spcAft>
              <a:buClr>
                <a:srgbClr val="000000"/>
              </a:buClr>
              <a:buSzPts val="1000"/>
              <a:buFont typeface="Arial"/>
              <a:buNone/>
            </a:pPr>
            <a:r>
              <a:rPr b="0" i="0" lang="en-GB" sz="800" u="none" cap="none" strike="noStrike">
                <a:solidFill>
                  <a:schemeClr val="dk1"/>
                </a:solidFill>
                <a:latin typeface="Montserrat"/>
                <a:ea typeface="Montserrat"/>
                <a:cs typeface="Montserrat"/>
                <a:sym typeface="Montserrat"/>
              </a:rPr>
              <a:t>* Know that Advent is a season of preparation, hope and waiting as Christians prepare to celebrate the birth of Jesus and look forward to his promised return.</a:t>
            </a:r>
            <a:endParaRPr b="0" i="0" sz="800" u="none" cap="none" strike="noStrike">
              <a:solidFill>
                <a:schemeClr val="dk1"/>
              </a:solidFill>
              <a:latin typeface="Montserrat"/>
              <a:ea typeface="Montserrat"/>
              <a:cs typeface="Montserrat"/>
              <a:sym typeface="Montserrat"/>
            </a:endParaRPr>
          </a:p>
          <a:p>
            <a:pPr indent="0" lvl="0" marL="0" marR="0" rtl="0" algn="l">
              <a:lnSpc>
                <a:spcPct val="100000"/>
              </a:lnSpc>
              <a:spcBef>
                <a:spcPts val="0"/>
              </a:spcBef>
              <a:spcAft>
                <a:spcPts val="0"/>
              </a:spcAft>
              <a:buClr>
                <a:srgbClr val="000000"/>
              </a:buClr>
              <a:buSzPts val="1000"/>
              <a:buFont typeface="Arial"/>
              <a:buNone/>
            </a:pPr>
            <a:r>
              <a:t/>
            </a:r>
            <a:endParaRPr b="0" i="0" sz="800" u="none" cap="none" strike="noStrike">
              <a:solidFill>
                <a:schemeClr val="dk1"/>
              </a:solidFill>
              <a:highlight>
                <a:srgbClr val="FFFF00"/>
              </a:highlight>
              <a:latin typeface="Montserrat"/>
              <a:ea typeface="Montserrat"/>
              <a:cs typeface="Montserrat"/>
              <a:sym typeface="Montserrat"/>
            </a:endParaRPr>
          </a:p>
          <a:p>
            <a:pPr indent="0" lvl="0" marL="0" marR="0" rtl="0" algn="ctr">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latin typeface="Poppins"/>
              <a:ea typeface="Poppins"/>
              <a:cs typeface="Poppins"/>
              <a:sym typeface="Poppins"/>
            </a:endParaRPr>
          </a:p>
        </p:txBody>
      </p:sp>
      <p:sp>
        <p:nvSpPr>
          <p:cNvPr id="83" name="Google Shape;83;p19"/>
          <p:cNvSpPr/>
          <p:nvPr/>
        </p:nvSpPr>
        <p:spPr>
          <a:xfrm>
            <a:off x="2572845" y="2438352"/>
            <a:ext cx="1269000" cy="1453200"/>
          </a:xfrm>
          <a:prstGeom prst="roundRect">
            <a:avLst>
              <a:gd fmla="val 16667" name="adj"/>
            </a:avLst>
          </a:prstGeom>
          <a:solidFill>
            <a:srgbClr val="D9EAD3"/>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000"/>
              <a:buFont typeface="Arial"/>
              <a:buNone/>
            </a:pPr>
            <a:r>
              <a:rPr b="1" i="0" lang="en-GB" sz="1000" u="none" cap="none" strike="noStrike">
                <a:solidFill>
                  <a:srgbClr val="000000"/>
                </a:solidFill>
                <a:latin typeface="Poppins"/>
                <a:ea typeface="Poppins"/>
                <a:cs typeface="Poppins"/>
                <a:sym typeface="Poppins"/>
              </a:rPr>
              <a:t>PE</a:t>
            </a:r>
            <a:endParaRPr b="1" i="0" sz="1000" u="none" cap="none" strike="noStrike">
              <a:solidFill>
                <a:srgbClr val="000000"/>
              </a:solidFill>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rPr b="1" i="0" lang="en-GB" sz="1000" u="none" cap="none" strike="noStrike">
                <a:solidFill>
                  <a:srgbClr val="000000"/>
                </a:solidFill>
                <a:latin typeface="Poppins"/>
                <a:ea typeface="Poppins"/>
                <a:cs typeface="Poppins"/>
                <a:sym typeface="Poppins"/>
              </a:rPr>
              <a:t>Fundamentals </a:t>
            </a:r>
            <a:endParaRPr b="1" i="0" sz="1000" u="none" cap="none" strike="noStrike">
              <a:solidFill>
                <a:srgbClr val="000000"/>
              </a:solidFill>
              <a:latin typeface="Poppins"/>
              <a:ea typeface="Poppins"/>
              <a:cs typeface="Poppins"/>
              <a:sym typeface="Poppins"/>
            </a:endParaRPr>
          </a:p>
          <a:p>
            <a:pPr indent="0" lvl="0" marL="0" marR="0" rtl="0" algn="l">
              <a:lnSpc>
                <a:spcPct val="100000"/>
              </a:lnSpc>
              <a:spcBef>
                <a:spcPts val="0"/>
              </a:spcBef>
              <a:spcAft>
                <a:spcPts val="0"/>
              </a:spcAft>
              <a:buClr>
                <a:srgbClr val="000000"/>
              </a:buClr>
              <a:buSzPts val="800"/>
              <a:buFont typeface="Arial"/>
              <a:buNone/>
            </a:pPr>
            <a:r>
              <a:t/>
            </a:r>
            <a:endParaRPr b="0" i="0" sz="800" u="none" cap="none" strike="noStrike">
              <a:solidFill>
                <a:srgbClr val="000000"/>
              </a:solidFill>
              <a:latin typeface="Poppins"/>
              <a:ea typeface="Poppins"/>
              <a:cs typeface="Poppins"/>
              <a:sym typeface="Poppins"/>
            </a:endParaRPr>
          </a:p>
          <a:p>
            <a:pPr indent="0" lvl="0" marL="0" marR="0" rtl="0" algn="l">
              <a:lnSpc>
                <a:spcPct val="100000"/>
              </a:lnSpc>
              <a:spcBef>
                <a:spcPts val="0"/>
              </a:spcBef>
              <a:spcAft>
                <a:spcPts val="0"/>
              </a:spcAft>
              <a:buClr>
                <a:srgbClr val="000000"/>
              </a:buClr>
              <a:buSzPts val="800"/>
              <a:buFont typeface="Arial"/>
              <a:buNone/>
            </a:pPr>
            <a:r>
              <a:rPr b="0" i="0" lang="en-GB" sz="800" u="none" cap="none" strike="noStrike">
                <a:solidFill>
                  <a:srgbClr val="000000"/>
                </a:solidFill>
                <a:latin typeface="Poppins"/>
                <a:ea typeface="Poppins"/>
                <a:cs typeface="Poppins"/>
                <a:sym typeface="Poppins"/>
              </a:rPr>
              <a:t>Key skills including passing, shooting, attack and defense skills and game tactics</a:t>
            </a:r>
            <a:endParaRPr b="0" i="0" sz="800" u="none" cap="none" strike="noStrike">
              <a:solidFill>
                <a:srgbClr val="000000"/>
              </a:solidFill>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latin typeface="Poppins"/>
              <a:ea typeface="Poppins"/>
              <a:cs typeface="Poppins"/>
              <a:sym typeface="Poppins"/>
            </a:endParaRPr>
          </a:p>
        </p:txBody>
      </p:sp>
      <p:sp>
        <p:nvSpPr>
          <p:cNvPr id="84" name="Google Shape;84;p19"/>
          <p:cNvSpPr/>
          <p:nvPr/>
        </p:nvSpPr>
        <p:spPr>
          <a:xfrm rot="5400000">
            <a:off x="6706500" y="2757125"/>
            <a:ext cx="3575100" cy="1015800"/>
          </a:xfrm>
          <a:prstGeom prst="roundRect">
            <a:avLst>
              <a:gd fmla="val 16667" name="adj"/>
            </a:avLst>
          </a:prstGeom>
          <a:solidFill>
            <a:srgbClr val="C9DAF8"/>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000"/>
              <a:buFont typeface="Arial"/>
              <a:buNone/>
            </a:pPr>
            <a:r>
              <a:rPr b="0" i="0" lang="en-GB" sz="1000" u="none" cap="none" strike="noStrike">
                <a:solidFill>
                  <a:srgbClr val="000000"/>
                </a:solidFill>
                <a:latin typeface="Poppins"/>
                <a:ea typeface="Poppins"/>
                <a:cs typeface="Poppins"/>
                <a:sym typeface="Poppins"/>
              </a:rPr>
              <a:t>Phone: 0151 652 8498</a:t>
            </a:r>
            <a:endParaRPr b="0" i="0" sz="1000" u="none" cap="none" strike="noStrike">
              <a:solidFill>
                <a:srgbClr val="000000"/>
              </a:solidFill>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rPr b="0" i="0" lang="en-GB" sz="1000" u="none" cap="none" strike="noStrike">
                <a:solidFill>
                  <a:srgbClr val="000000"/>
                </a:solidFill>
                <a:latin typeface="Poppins"/>
                <a:ea typeface="Poppins"/>
                <a:cs typeface="Poppins"/>
                <a:sym typeface="Poppins"/>
              </a:rPr>
              <a:t>Email: townfieldoffice@remat.org.uk</a:t>
            </a:r>
            <a:endParaRPr b="0" i="0" sz="1000" u="none" cap="none" strike="noStrike">
              <a:solidFill>
                <a:srgbClr val="000000"/>
              </a:solidFill>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rPr b="0" i="0" lang="en-GB" sz="1000" u="none" cap="none" strike="noStrike">
                <a:solidFill>
                  <a:srgbClr val="000000"/>
                </a:solidFill>
                <a:latin typeface="Poppins"/>
                <a:ea typeface="Poppins"/>
                <a:cs typeface="Poppins"/>
                <a:sym typeface="Poppins"/>
              </a:rPr>
              <a:t>Instagram: @townfield432</a:t>
            </a:r>
            <a:endParaRPr b="0" i="0" sz="1000" u="none" cap="none" strike="noStrike">
              <a:solidFill>
                <a:srgbClr val="000000"/>
              </a:solidFill>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rPr b="0" i="0" lang="en-GB" sz="1000" u="none" cap="none" strike="noStrike">
                <a:solidFill>
                  <a:srgbClr val="000000"/>
                </a:solidFill>
                <a:latin typeface="Poppins"/>
                <a:ea typeface="Poppins"/>
                <a:cs typeface="Poppins"/>
                <a:sym typeface="Poppins"/>
              </a:rPr>
              <a:t>Website: townfieldprimaryschool.co.uk</a:t>
            </a:r>
            <a:endParaRPr b="0" i="0" sz="1000" u="none" cap="none" strike="noStrike">
              <a:solidFill>
                <a:srgbClr val="000000"/>
              </a:solidFill>
              <a:latin typeface="Poppins"/>
              <a:ea typeface="Poppins"/>
              <a:cs typeface="Poppins"/>
              <a:sym typeface="Poppins"/>
            </a:endParaRPr>
          </a:p>
        </p:txBody>
      </p:sp>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