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Lst>
  <p:sldSz cy="5143500" cx="9144000"/>
  <p:notesSz cx="6858000" cy="9144000"/>
  <p:embeddedFontLst>
    <p:embeddedFont>
      <p:font typeface="Poppins"/>
      <p:regular r:id="rId9"/>
      <p:bold r:id="rId10"/>
      <p:italic r:id="rId11"/>
      <p:boldItalic r:id="rId12"/>
    </p:embeddedFont>
    <p:embeddedFont>
      <p:font typeface="Montserrat"/>
      <p:regular r:id="rId13"/>
      <p:bold r:id="rId14"/>
      <p:italic r:id="rId15"/>
      <p:boldItalic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17" roundtripDataSignature="AMtx7mgzSPcDbP4EglCLXGEFig2ySrX7k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Poppins-italic.fntdata"/><Relationship Id="rId10" Type="http://schemas.openxmlformats.org/officeDocument/2006/relationships/font" Target="fonts/Poppins-bold.fntdata"/><Relationship Id="rId13" Type="http://schemas.openxmlformats.org/officeDocument/2006/relationships/font" Target="fonts/Montserrat-regular.fntdata"/><Relationship Id="rId12" Type="http://schemas.openxmlformats.org/officeDocument/2006/relationships/font" Target="fonts/Poppins-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Poppins-regular.fntdata"/><Relationship Id="rId15" Type="http://schemas.openxmlformats.org/officeDocument/2006/relationships/font" Target="fonts/Montserrat-italic.fntdata"/><Relationship Id="rId14" Type="http://schemas.openxmlformats.org/officeDocument/2006/relationships/font" Target="fonts/Montserrat-bold.fntdata"/><Relationship Id="rId17" Type="http://customschemas.google.com/relationships/presentationmetadata" Target="metadata"/><Relationship Id="rId16" Type="http://schemas.openxmlformats.org/officeDocument/2006/relationships/font" Target="fonts/Montserrat-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 name="Google Shape;5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 name="Google Shape;72;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1"/>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1"/>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22"/>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5" name="Google Shape;15;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2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8" name="Google Shape;18;p2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9" name="Google Shape;19;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2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24"/>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24"/>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2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2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26"/>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26"/>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2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27"/>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2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28"/>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8"/>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28"/>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28"/>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2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29"/>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2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30"/>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30"/>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3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3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2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20"/>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7"/>
          <p:cNvSpPr txBox="1"/>
          <p:nvPr>
            <p:ph type="ctrTitle"/>
          </p:nvPr>
        </p:nvSpPr>
        <p:spPr>
          <a:xfrm>
            <a:off x="177912" y="-69669"/>
            <a:ext cx="8520600" cy="2052600"/>
          </a:xfrm>
          <a:prstGeom prst="rect">
            <a:avLst/>
          </a:prstGeom>
          <a:noFill/>
          <a:ln>
            <a:noFill/>
          </a:ln>
        </p:spPr>
        <p:txBody>
          <a:bodyPr anchorCtr="0" anchor="b" bIns="91425" lIns="91425" spcFirstLastPara="1" rIns="91425" wrap="square" tIns="91425">
            <a:normAutofit/>
          </a:bodyPr>
          <a:lstStyle/>
          <a:p>
            <a:pPr indent="0" lvl="0" marL="0" rtl="0" algn="ctr">
              <a:lnSpc>
                <a:spcPct val="100000"/>
              </a:lnSpc>
              <a:spcBef>
                <a:spcPts val="0"/>
              </a:spcBef>
              <a:spcAft>
                <a:spcPts val="0"/>
              </a:spcAft>
              <a:buSzPts val="5200"/>
              <a:buNone/>
            </a:pPr>
            <a:r>
              <a:rPr lang="en-GB"/>
              <a:t>Year 6</a:t>
            </a:r>
            <a:endParaRPr/>
          </a:p>
        </p:txBody>
      </p:sp>
      <p:pic>
        <p:nvPicPr>
          <p:cNvPr id="55" name="Google Shape;55;p17"/>
          <p:cNvPicPr preferRelativeResize="0"/>
          <p:nvPr/>
        </p:nvPicPr>
        <p:blipFill rotWithShape="1">
          <a:blip r:embed="rId3">
            <a:alphaModFix/>
          </a:blip>
          <a:srcRect b="0" l="0" r="0" t="0"/>
          <a:stretch/>
        </p:blipFill>
        <p:spPr>
          <a:xfrm>
            <a:off x="3437314" y="1982919"/>
            <a:ext cx="2269350" cy="25067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8"/>
          <p:cNvSpPr/>
          <p:nvPr/>
        </p:nvSpPr>
        <p:spPr>
          <a:xfrm>
            <a:off x="94575" y="615575"/>
            <a:ext cx="3743400" cy="795000"/>
          </a:xfrm>
          <a:prstGeom prst="roundRect">
            <a:avLst>
              <a:gd fmla="val 17605"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rgbClr val="000000"/>
                </a:solidFill>
                <a:highlight>
                  <a:srgbClr val="FFFF00"/>
                </a:highlight>
                <a:latin typeface="Poppins"/>
                <a:ea typeface="Poppins"/>
                <a:cs typeface="Poppins"/>
                <a:sym typeface="Poppins"/>
              </a:rPr>
              <a:t> </a:t>
            </a:r>
            <a:endParaRPr b="1"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Our class book this half term is:</a:t>
            </a:r>
            <a:br>
              <a:rPr b="0" i="0" lang="en-GB" sz="1000" u="none" cap="none" strike="noStrike">
                <a:solidFill>
                  <a:srgbClr val="000000"/>
                </a:solidFill>
                <a:latin typeface="Poppins"/>
                <a:ea typeface="Poppins"/>
                <a:cs typeface="Poppins"/>
                <a:sym typeface="Poppins"/>
              </a:rPr>
            </a:br>
            <a:endParaRPr b="0" i="0" sz="10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Holes by Louis Sacha</a:t>
            </a:r>
            <a:endParaRPr b="0" i="0" sz="10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p:txBody>
      </p:sp>
      <p:pic>
        <p:nvPicPr>
          <p:cNvPr id="61" name="Google Shape;61;p18"/>
          <p:cNvPicPr preferRelativeResize="0"/>
          <p:nvPr/>
        </p:nvPicPr>
        <p:blipFill rotWithShape="1">
          <a:blip r:embed="rId3">
            <a:alphaModFix/>
          </a:blip>
          <a:srcRect b="0" l="0" r="0" t="0"/>
          <a:stretch/>
        </p:blipFill>
        <p:spPr>
          <a:xfrm>
            <a:off x="7994701" y="179705"/>
            <a:ext cx="1017425" cy="1123851"/>
          </a:xfrm>
          <a:prstGeom prst="rect">
            <a:avLst/>
          </a:prstGeom>
          <a:noFill/>
          <a:ln>
            <a:noFill/>
          </a:ln>
        </p:spPr>
      </p:pic>
      <p:sp>
        <p:nvSpPr>
          <p:cNvPr id="62" name="Google Shape;62;p18"/>
          <p:cNvSpPr/>
          <p:nvPr/>
        </p:nvSpPr>
        <p:spPr>
          <a:xfrm>
            <a:off x="94573" y="2571756"/>
            <a:ext cx="7724400" cy="1027200"/>
          </a:xfrm>
          <a:prstGeom prst="roundRect">
            <a:avLst>
              <a:gd fmla="val 16667" name="adj"/>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Maths</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Autumn 1 focuses on securing pupils’ understanding of place value with numbers up to 10 million, developing confidence in reading, writing, comparing, ordering and representing large numbers. Alongside this, children build fluency and reasoning across the four operations (addition, subtraction, multiplication and division) with whole numbers, applying efficient written methods and using their mathematical understanding to solve increasingly complex problems.  </a:t>
            </a:r>
            <a:br>
              <a:rPr b="0" i="0" lang="en-GB" sz="1000" u="none" cap="none" strike="noStrike">
                <a:solidFill>
                  <a:schemeClr val="dk1"/>
                </a:solidFill>
                <a:latin typeface="Poppins"/>
                <a:ea typeface="Poppins"/>
                <a:cs typeface="Poppins"/>
                <a:sym typeface="Poppins"/>
              </a:rPr>
            </a:br>
            <a:endParaRPr b="0" i="0" sz="1000" u="none" cap="none" strike="noStrike">
              <a:solidFill>
                <a:srgbClr val="000000"/>
              </a:solidFill>
              <a:latin typeface="Poppins"/>
              <a:ea typeface="Poppins"/>
              <a:cs typeface="Poppins"/>
              <a:sym typeface="Poppins"/>
            </a:endParaRPr>
          </a:p>
        </p:txBody>
      </p:sp>
      <p:grpSp>
        <p:nvGrpSpPr>
          <p:cNvPr id="63" name="Google Shape;63;p18"/>
          <p:cNvGrpSpPr/>
          <p:nvPr/>
        </p:nvGrpSpPr>
        <p:grpSpPr>
          <a:xfrm>
            <a:off x="94575" y="179700"/>
            <a:ext cx="8890950" cy="4904625"/>
            <a:chOff x="100125" y="103238"/>
            <a:chExt cx="8890950" cy="4904625"/>
          </a:xfrm>
        </p:grpSpPr>
        <p:sp>
          <p:nvSpPr>
            <p:cNvPr id="64" name="Google Shape;64;p18"/>
            <p:cNvSpPr/>
            <p:nvPr/>
          </p:nvSpPr>
          <p:spPr>
            <a:xfrm>
              <a:off x="152213" y="103238"/>
              <a:ext cx="7710300" cy="3333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Poppins"/>
                  <a:ea typeface="Poppins"/>
                  <a:cs typeface="Poppins"/>
                  <a:sym typeface="Poppins"/>
                </a:rPr>
                <a:t>INFORMATION FOR PARENTS AND CARERS - Year 6 - AUTUMN 1</a:t>
              </a:r>
              <a:endParaRPr b="1" i="0" sz="1400" u="none" cap="none" strike="noStrike">
                <a:solidFill>
                  <a:srgbClr val="000000"/>
                </a:solidFill>
                <a:latin typeface="Poppins"/>
                <a:ea typeface="Poppins"/>
                <a:cs typeface="Poppins"/>
                <a:sym typeface="Poppins"/>
              </a:endParaRPr>
            </a:p>
          </p:txBody>
        </p:sp>
        <p:sp>
          <p:nvSpPr>
            <p:cNvPr id="65" name="Google Shape;65;p18"/>
            <p:cNvSpPr/>
            <p:nvPr/>
          </p:nvSpPr>
          <p:spPr>
            <a:xfrm>
              <a:off x="3749850" y="3591263"/>
              <a:ext cx="4112700" cy="1416600"/>
            </a:xfrm>
            <a:prstGeom prst="roundRect">
              <a:avLst>
                <a:gd fmla="val 1666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SCIENCE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Electricity - Physics</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 Know that each component in a circuit can be represented by a recognised symbol</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 Know the difference between series and parallel circuits</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 Know that mains electricity is generated by power</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stations and provides energy for appliances</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 Know the difference between renewable and non-renewable energy</a:t>
              </a:r>
              <a:endParaRPr b="0"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p:txBody>
        </p:sp>
        <p:sp>
          <p:nvSpPr>
            <p:cNvPr id="66" name="Google Shape;66;p18"/>
            <p:cNvSpPr/>
            <p:nvPr/>
          </p:nvSpPr>
          <p:spPr>
            <a:xfrm>
              <a:off x="3917925" y="535526"/>
              <a:ext cx="3906600" cy="795000"/>
            </a:xfrm>
            <a:prstGeom prst="roundRect">
              <a:avLst>
                <a:gd fmla="val 18538"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1" i="0" lang="en-GB" sz="1000" u="none" cap="none" strike="noStrike">
                  <a:solidFill>
                    <a:schemeClr val="dk1"/>
                  </a:solidFill>
                  <a:latin typeface="Poppins"/>
                  <a:ea typeface="Poppins"/>
                  <a:cs typeface="Poppins"/>
                  <a:sym typeface="Poppins"/>
                </a:rPr>
                <a:t>Homework</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0" i="0" lang="en-GB" sz="1000" u="none" cap="none" strike="noStrike">
                  <a:solidFill>
                    <a:schemeClr val="dk1"/>
                  </a:solidFill>
                  <a:latin typeface="Poppins"/>
                  <a:ea typeface="Poppins"/>
                  <a:cs typeface="Poppins"/>
                  <a:sym typeface="Poppins"/>
                </a:rPr>
                <a:t>Century (SPAG, Comprehension, Maths)</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0" i="0" lang="en-GB" sz="1000" u="none" cap="none" strike="noStrike">
                  <a:solidFill>
                    <a:schemeClr val="dk1"/>
                  </a:solidFill>
                  <a:latin typeface="Poppins"/>
                  <a:ea typeface="Poppins"/>
                  <a:cs typeface="Poppins"/>
                  <a:sym typeface="Poppins"/>
                </a:rPr>
                <a:t>Reading</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p:txBody>
        </p:sp>
        <p:sp>
          <p:nvSpPr>
            <p:cNvPr id="67" name="Google Shape;67;p18"/>
            <p:cNvSpPr/>
            <p:nvPr/>
          </p:nvSpPr>
          <p:spPr>
            <a:xfrm>
              <a:off x="100125" y="1399313"/>
              <a:ext cx="7762500" cy="1027200"/>
            </a:xfrm>
            <a:prstGeom prst="roundRect">
              <a:avLst>
                <a:gd fmla="val 16667" name="adj"/>
              </a:avLst>
            </a:prstGeom>
            <a:solidFill>
              <a:srgbClr val="F4CC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en-GB" sz="1000" u="none" cap="none" strike="noStrike">
                  <a:solidFill>
                    <a:schemeClr val="dk1"/>
                  </a:solidFill>
                  <a:latin typeface="Poppins"/>
                  <a:ea typeface="Poppins"/>
                  <a:cs typeface="Poppins"/>
                  <a:sym typeface="Poppins"/>
                </a:rPr>
                <a:t>Our Focus Text: </a:t>
              </a:r>
              <a:endParaRPr b="1" i="0" sz="12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0" i="0" lang="en-GB" sz="1000" u="none" cap="none" strike="noStrike">
                  <a:solidFill>
                    <a:schemeClr val="dk1"/>
                  </a:solidFill>
                  <a:latin typeface="Poppins"/>
                  <a:ea typeface="Poppins"/>
                  <a:cs typeface="Poppins"/>
                  <a:sym typeface="Poppins"/>
                </a:rPr>
                <a:t>In writing lessons this half term, we will focus on ‘Rose Blanche’. The children will use this text to write their own balanced diary entry and bravery speech. They will focus on including grammatical features, such as semicolons, dashes to indicate parenthesis and the difference between formal and informal speech. </a:t>
              </a:r>
              <a:endParaRPr b="0" i="0" sz="1000" u="none" cap="none" strike="noStrike">
                <a:solidFill>
                  <a:schemeClr val="dk1"/>
                </a:solidFill>
                <a:latin typeface="Poppins"/>
                <a:ea typeface="Poppins"/>
                <a:cs typeface="Poppins"/>
                <a:sym typeface="Poppins"/>
              </a:endParaRPr>
            </a:p>
          </p:txBody>
        </p:sp>
        <p:sp>
          <p:nvSpPr>
            <p:cNvPr id="68" name="Google Shape;68;p18"/>
            <p:cNvSpPr/>
            <p:nvPr/>
          </p:nvSpPr>
          <p:spPr>
            <a:xfrm>
              <a:off x="100125" y="3591263"/>
              <a:ext cx="3537000" cy="1416600"/>
            </a:xfrm>
            <a:prstGeom prst="roundRect">
              <a:avLst>
                <a:gd fmla="val 1666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PSHCE</a:t>
              </a:r>
              <a:r>
                <a:rPr b="0" i="0" lang="en-GB" sz="1000" u="none" cap="none" strike="noStrike">
                  <a:solidFill>
                    <a:srgbClr val="000000"/>
                  </a:solidFill>
                  <a:latin typeface="Poppins"/>
                  <a:ea typeface="Poppins"/>
                  <a:cs typeface="Poppins"/>
                  <a:sym typeface="Poppins"/>
                </a:rPr>
                <a:t> </a:t>
              </a:r>
              <a:r>
                <a:rPr b="1" i="0" lang="en-GB" sz="1000" u="none" cap="none" strike="noStrike">
                  <a:solidFill>
                    <a:srgbClr val="000000"/>
                  </a:solidFill>
                  <a:latin typeface="Poppins"/>
                  <a:ea typeface="Poppins"/>
                  <a:cs typeface="Poppins"/>
                  <a:sym typeface="Poppins"/>
                </a:rPr>
                <a:t>&amp;</a:t>
              </a:r>
              <a:r>
                <a:rPr b="0" i="0" lang="en-GB" sz="1000" u="none" cap="none" strike="noStrike">
                  <a:solidFill>
                    <a:srgbClr val="000000"/>
                  </a:solidFill>
                  <a:latin typeface="Poppins"/>
                  <a:ea typeface="Poppins"/>
                  <a:cs typeface="Poppins"/>
                  <a:sym typeface="Poppins"/>
                </a:rPr>
                <a:t> </a:t>
              </a:r>
              <a:r>
                <a:rPr b="1" i="0" lang="en-GB" sz="1000" u="none" cap="none" strike="noStrike">
                  <a:solidFill>
                    <a:srgbClr val="000000"/>
                  </a:solidFill>
                  <a:latin typeface="Poppins"/>
                  <a:ea typeface="Poppins"/>
                  <a:cs typeface="Poppins"/>
                  <a:sym typeface="Poppins"/>
                </a:rPr>
                <a:t>R</a:t>
              </a:r>
              <a:r>
                <a:rPr b="0" i="0" lang="en-GB" sz="1000" u="none" cap="none" strike="noStrike">
                  <a:solidFill>
                    <a:srgbClr val="000000"/>
                  </a:solidFill>
                  <a:latin typeface="Poppins"/>
                  <a:ea typeface="Poppins"/>
                  <a:cs typeface="Poppins"/>
                  <a:sym typeface="Poppins"/>
                </a:rPr>
                <a:t>S</a:t>
              </a:r>
              <a:r>
                <a:rPr b="1" i="0" lang="en-GB" sz="1000" u="none" cap="none" strike="noStrike">
                  <a:solidFill>
                    <a:srgbClr val="000000"/>
                  </a:solidFill>
                  <a:latin typeface="Poppins"/>
                  <a:ea typeface="Poppins"/>
                  <a:cs typeface="Poppins"/>
                  <a:sym typeface="Poppins"/>
                </a:rPr>
                <a:t>HE  - </a:t>
              </a:r>
              <a:r>
                <a:rPr b="1" i="0" lang="en-GB" sz="1000" u="none" cap="none" strike="noStrike">
                  <a:solidFill>
                    <a:schemeClr val="dk1"/>
                  </a:solidFill>
                  <a:latin typeface="Poppins"/>
                  <a:ea typeface="Poppins"/>
                  <a:cs typeface="Poppins"/>
                  <a:sym typeface="Poppins"/>
                </a:rPr>
                <a:t>Relationships</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*focuses on develop emotional awareness by exploring the Zones of Regulation, managing conflicting emotions, and making safe, respectful choices. They challenge stereotypes, learn to stand up to racism, and promote positive wellbeing through events such as World Mental Health Day, Show Racism the Red Card, and Snacktember. (statutory coverage)</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Arial"/>
                <a:ea typeface="Arial"/>
                <a:cs typeface="Arial"/>
                <a:sym typeface="Arial"/>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p:txBody>
        </p:sp>
        <p:sp>
          <p:nvSpPr>
            <p:cNvPr id="69" name="Google Shape;69;p18"/>
            <p:cNvSpPr/>
            <p:nvPr/>
          </p:nvSpPr>
          <p:spPr>
            <a:xfrm rot="5400000">
              <a:off x="6695625" y="2610200"/>
              <a:ext cx="3575100" cy="10158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Phone: 0151 652 8498</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Email: townfieldoffice@remat.org.uk</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Instagram: @townfield432</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Website: townfieldprimaryschool.co.uk</a:t>
              </a:r>
              <a:endParaRPr b="0" i="0" sz="1000" u="none" cap="none" strike="noStrike">
                <a:solidFill>
                  <a:srgbClr val="000000"/>
                </a:solidFill>
                <a:latin typeface="Poppins"/>
                <a:ea typeface="Poppins"/>
                <a:cs typeface="Poppins"/>
                <a:sym typeface="Poppins"/>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grpSp>
        <p:nvGrpSpPr>
          <p:cNvPr id="74" name="Google Shape;74;p19"/>
          <p:cNvGrpSpPr/>
          <p:nvPr/>
        </p:nvGrpSpPr>
        <p:grpSpPr>
          <a:xfrm>
            <a:off x="52972" y="91350"/>
            <a:ext cx="7739403" cy="4983425"/>
            <a:chOff x="187502" y="104113"/>
            <a:chExt cx="7739403" cy="4983425"/>
          </a:xfrm>
        </p:grpSpPr>
        <p:sp>
          <p:nvSpPr>
            <p:cNvPr id="75" name="Google Shape;75;p19"/>
            <p:cNvSpPr/>
            <p:nvPr/>
          </p:nvSpPr>
          <p:spPr>
            <a:xfrm>
              <a:off x="323230" y="2458588"/>
              <a:ext cx="2299500" cy="1480200"/>
            </a:xfrm>
            <a:prstGeom prst="roundRect">
              <a:avLst>
                <a:gd fmla="val 16667" name="adj"/>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COMPUTING</a:t>
              </a:r>
              <a:r>
                <a:rPr b="0" i="0" lang="en-GB" sz="1000" u="none" cap="none" strike="noStrike">
                  <a:solidFill>
                    <a:schemeClr val="dk1"/>
                  </a:solidFill>
                  <a:latin typeface="Poppins"/>
                  <a:ea typeface="Poppins"/>
                  <a:cs typeface="Poppins"/>
                  <a:sym typeface="Poppins"/>
                </a:rPr>
                <a:t>  </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Arial"/>
                  <a:ea typeface="Arial"/>
                  <a:cs typeface="Arial"/>
                  <a:sym typeface="Arial"/>
                </a:rPr>
                <a:t>Advanced internet use</a:t>
              </a:r>
              <a:endParaRPr b="1" i="0" sz="9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Arial"/>
                  <a:ea typeface="Arial"/>
                  <a:cs typeface="Arial"/>
                  <a:sym typeface="Arial"/>
                </a:rPr>
                <a:t>Sprites and behaviours, events and inputs</a:t>
              </a:r>
              <a:endParaRPr b="1" i="0" sz="9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Arial"/>
                  <a:ea typeface="Arial"/>
                  <a:cs typeface="Arial"/>
                  <a:sym typeface="Arial"/>
                </a:rPr>
                <a:t>Website creation</a:t>
              </a:r>
              <a:endParaRPr b="1" i="0" sz="900" u="none" cap="none" strike="noStrike">
                <a:solidFill>
                  <a:srgbClr val="000000"/>
                </a:solidFill>
                <a:latin typeface="Arial"/>
                <a:ea typeface="Arial"/>
                <a:cs typeface="Arial"/>
                <a:sym typeface="Arial"/>
              </a:endParaRPr>
            </a:p>
            <a:p>
              <a:pPr indent="0" lvl="0" marL="0" marR="0" rtl="0" algn="ctr">
                <a:lnSpc>
                  <a:spcPct val="100000"/>
                </a:lnSpc>
                <a:spcBef>
                  <a:spcPts val="10"/>
                </a:spcBef>
                <a:spcAft>
                  <a:spcPts val="0"/>
                </a:spcAft>
                <a:buClr>
                  <a:srgbClr val="000000"/>
                </a:buClr>
                <a:buSzPts val="900"/>
                <a:buFont typeface="Arial"/>
                <a:buNone/>
              </a:pPr>
              <a:r>
                <a:t/>
              </a:r>
              <a:endParaRPr b="0" i="1" sz="900" u="none" cap="none" strike="noStrike">
                <a:solidFill>
                  <a:srgbClr val="000000"/>
                </a:solidFill>
                <a:highlight>
                  <a:srgbClr val="FFFF00"/>
                </a:highlight>
                <a:latin typeface="Arial"/>
                <a:ea typeface="Arial"/>
                <a:cs typeface="Arial"/>
                <a:sym typeface="Arial"/>
              </a:endParaRPr>
            </a:p>
            <a:p>
              <a:pPr indent="0" lvl="0" marL="0" marR="0" rtl="0" algn="ctr">
                <a:lnSpc>
                  <a:spcPct val="100000"/>
                </a:lnSpc>
                <a:spcBef>
                  <a:spcPts val="10"/>
                </a:spcBef>
                <a:spcAft>
                  <a:spcPts val="0"/>
                </a:spcAft>
                <a:buClr>
                  <a:srgbClr val="000000"/>
                </a:buClr>
                <a:buSzPts val="900"/>
                <a:buFont typeface="Arial"/>
                <a:buNone/>
              </a:pPr>
              <a:r>
                <a:t/>
              </a:r>
              <a:endParaRPr b="0" i="0" sz="900" u="none" cap="none" strike="noStrike">
                <a:solidFill>
                  <a:srgbClr val="000000"/>
                </a:solidFill>
                <a:highlight>
                  <a:srgbClr val="FFFF00"/>
                </a:highlight>
                <a:latin typeface="Arial"/>
                <a:ea typeface="Arial"/>
                <a:cs typeface="Arial"/>
                <a:sym typeface="Arial"/>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p:txBody>
        </p:sp>
        <p:sp>
          <p:nvSpPr>
            <p:cNvPr id="76" name="Google Shape;76;p19"/>
            <p:cNvSpPr/>
            <p:nvPr/>
          </p:nvSpPr>
          <p:spPr>
            <a:xfrm>
              <a:off x="4289105" y="483442"/>
              <a:ext cx="3637800" cy="1883400"/>
            </a:xfrm>
            <a:prstGeom prst="roundRect">
              <a:avLst>
                <a:gd fmla="val 1178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rPr b="1" lang="en-GB" sz="1000">
                  <a:solidFill>
                    <a:schemeClr val="dk1"/>
                  </a:solidFill>
                  <a:latin typeface="Poppins"/>
                  <a:ea typeface="Poppins"/>
                  <a:cs typeface="Poppins"/>
                  <a:sym typeface="Poppins"/>
                </a:rPr>
                <a:t>DT</a:t>
              </a:r>
              <a:endParaRPr b="1" sz="1000">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1" lang="en-GB" sz="1000">
                  <a:solidFill>
                    <a:schemeClr val="dk1"/>
                  </a:solidFill>
                  <a:latin typeface="Poppins"/>
                  <a:ea typeface="Poppins"/>
                  <a:cs typeface="Poppins"/>
                  <a:sym typeface="Poppins"/>
                </a:rPr>
                <a:t>Cooking and Nutrition Designing, Making and Evaluating: Seasonal crumble</a:t>
              </a:r>
              <a:endParaRPr b="1" sz="1000">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sz="1000">
                <a:solidFill>
                  <a:schemeClr val="dk1"/>
                </a:solidFill>
                <a:latin typeface="Poppins"/>
                <a:ea typeface="Poppins"/>
                <a:cs typeface="Poppins"/>
                <a:sym typeface="Poppins"/>
              </a:endParaRPr>
            </a:p>
            <a:p>
              <a:pPr indent="0" lvl="0" marL="0" rtl="0" algn="l">
                <a:spcBef>
                  <a:spcPts val="0"/>
                </a:spcBef>
                <a:spcAft>
                  <a:spcPts val="0"/>
                </a:spcAft>
                <a:buClr>
                  <a:schemeClr val="dk1"/>
                </a:buClr>
                <a:buSzPts val="1100"/>
                <a:buFont typeface="Arial"/>
                <a:buNone/>
              </a:pPr>
              <a:r>
                <a:rPr b="1" lang="en-GB" sz="800">
                  <a:solidFill>
                    <a:schemeClr val="dk1"/>
                  </a:solidFill>
                  <a:latin typeface="Montserrat"/>
                  <a:ea typeface="Montserrat"/>
                  <a:cs typeface="Montserrat"/>
                  <a:sym typeface="Montserrat"/>
                </a:rPr>
                <a:t>Know how to use and select appropriate equipment and utensils to prepare and combine food</a:t>
              </a:r>
              <a:r>
                <a:rPr lang="en-GB" sz="800">
                  <a:solidFill>
                    <a:schemeClr val="dk1"/>
                  </a:solidFill>
                  <a:latin typeface="Montserrat"/>
                  <a:ea typeface="Montserrat"/>
                  <a:cs typeface="Montserrat"/>
                  <a:sym typeface="Montserrat"/>
                </a:rPr>
                <a:t>.</a:t>
              </a:r>
              <a:endParaRPr b="1" sz="800">
                <a:solidFill>
                  <a:schemeClr val="dk1"/>
                </a:solidFill>
                <a:latin typeface="Montserrat"/>
                <a:ea typeface="Montserrat"/>
                <a:cs typeface="Montserrat"/>
                <a:sym typeface="Montserrat"/>
              </a:endParaRPr>
            </a:p>
            <a:p>
              <a:pPr indent="0" lvl="0" marL="0" rtl="0" algn="l">
                <a:spcBef>
                  <a:spcPts val="300"/>
                </a:spcBef>
                <a:spcAft>
                  <a:spcPts val="0"/>
                </a:spcAft>
                <a:buClr>
                  <a:schemeClr val="dk1"/>
                </a:buClr>
                <a:buSzPts val="1100"/>
                <a:buFont typeface="Arial"/>
                <a:buNone/>
              </a:pPr>
              <a:r>
                <a:rPr b="1" lang="en-GB" sz="800">
                  <a:solidFill>
                    <a:schemeClr val="dk1"/>
                  </a:solidFill>
                  <a:latin typeface="Montserrat"/>
                  <a:ea typeface="Montserrat"/>
                  <a:cs typeface="Montserrat"/>
                  <a:sym typeface="Montserrat"/>
                </a:rPr>
                <a:t>Know how to research the origins of the ingredients needed.</a:t>
              </a:r>
              <a:endParaRPr b="1" sz="800">
                <a:solidFill>
                  <a:schemeClr val="dk1"/>
                </a:solidFill>
                <a:latin typeface="Montserrat"/>
                <a:ea typeface="Montserrat"/>
                <a:cs typeface="Montserrat"/>
                <a:sym typeface="Montserrat"/>
              </a:endParaRPr>
            </a:p>
            <a:p>
              <a:pPr indent="0" lvl="0" marL="0" rtl="0" algn="l">
                <a:spcBef>
                  <a:spcPts val="300"/>
                </a:spcBef>
                <a:spcAft>
                  <a:spcPts val="0"/>
                </a:spcAft>
                <a:buClr>
                  <a:schemeClr val="dk1"/>
                </a:buClr>
                <a:buSzPts val="1100"/>
                <a:buFont typeface="Arial"/>
                <a:buNone/>
              </a:pPr>
              <a:r>
                <a:rPr b="1" lang="en-GB" sz="800">
                  <a:solidFill>
                    <a:schemeClr val="dk1"/>
                  </a:solidFill>
                  <a:latin typeface="Montserrat"/>
                  <a:ea typeface="Montserrat"/>
                  <a:cs typeface="Montserrat"/>
                  <a:sym typeface="Montserrat"/>
                </a:rPr>
                <a:t>Know the term seasonality </a:t>
              </a:r>
              <a:r>
                <a:rPr lang="en-GB" sz="800">
                  <a:solidFill>
                    <a:schemeClr val="dk1"/>
                  </a:solidFill>
                  <a:latin typeface="Montserrat"/>
                  <a:ea typeface="Montserrat"/>
                  <a:cs typeface="Montserrat"/>
                  <a:sym typeface="Montserrat"/>
                </a:rPr>
                <a:t>and demonstrate through their ingredient choices.</a:t>
              </a:r>
              <a:endParaRPr sz="800">
                <a:solidFill>
                  <a:schemeClr val="dk1"/>
                </a:solidFill>
                <a:latin typeface="Montserrat"/>
                <a:ea typeface="Montserrat"/>
                <a:cs typeface="Montserrat"/>
                <a:sym typeface="Montserrat"/>
              </a:endParaRPr>
            </a:p>
            <a:p>
              <a:pPr indent="0" lvl="0" marL="0" rtl="0" algn="l">
                <a:spcBef>
                  <a:spcPts val="300"/>
                </a:spcBef>
                <a:spcAft>
                  <a:spcPts val="0"/>
                </a:spcAft>
                <a:buClr>
                  <a:schemeClr val="dk1"/>
                </a:buClr>
                <a:buSzPts val="1100"/>
                <a:buFont typeface="Arial"/>
                <a:buNone/>
              </a:pPr>
              <a:r>
                <a:rPr b="1" lang="en-GB" sz="800">
                  <a:solidFill>
                    <a:schemeClr val="dk1"/>
                  </a:solidFill>
                  <a:latin typeface="Montserrat"/>
                  <a:ea typeface="Montserrat"/>
                  <a:cs typeface="Montserrat"/>
                  <a:sym typeface="Montserrat"/>
                </a:rPr>
                <a:t>Know how to adapt a recipe and measure ingredients to make a seasonal crumble.</a:t>
              </a:r>
              <a:endParaRPr sz="900">
                <a:solidFill>
                  <a:schemeClr val="dk1"/>
                </a:solidFill>
                <a:latin typeface="Montserrat"/>
                <a:ea typeface="Montserrat"/>
                <a:cs typeface="Montserrat"/>
                <a:sym typeface="Montserrat"/>
              </a:endParaRPr>
            </a:p>
            <a:p>
              <a:pPr indent="0" lvl="0" marL="0" marR="0" rtl="0" algn="l">
                <a:lnSpc>
                  <a:spcPct val="100000"/>
                </a:lnSpc>
                <a:spcBef>
                  <a:spcPts val="300"/>
                </a:spcBef>
                <a:spcAft>
                  <a:spcPts val="0"/>
                </a:spcAft>
                <a:buClr>
                  <a:schemeClr val="dk1"/>
                </a:buClr>
                <a:buSzPts val="1100"/>
                <a:buFont typeface="Arial"/>
                <a:buNone/>
              </a:pPr>
              <a:r>
                <a:t/>
              </a:r>
              <a:endParaRPr b="1" sz="1000">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p:txBody>
        </p:sp>
        <p:sp>
          <p:nvSpPr>
            <p:cNvPr id="77" name="Google Shape;77;p19"/>
            <p:cNvSpPr/>
            <p:nvPr/>
          </p:nvSpPr>
          <p:spPr>
            <a:xfrm>
              <a:off x="402721" y="4093638"/>
              <a:ext cx="2299500" cy="993900"/>
            </a:xfrm>
            <a:prstGeom prst="roundRect">
              <a:avLst>
                <a:gd fmla="val 16667" name="adj"/>
              </a:avLst>
            </a:prstGeom>
            <a:solidFill>
              <a:srgbClr val="F4CC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GB" sz="1000" u="none" cap="none" strike="noStrike">
                  <a:solidFill>
                    <a:schemeClr val="dk1"/>
                  </a:solidFill>
                  <a:latin typeface="Poppins"/>
                  <a:ea typeface="Poppins"/>
                  <a:cs typeface="Poppins"/>
                  <a:sym typeface="Poppins"/>
                </a:rPr>
                <a:t>Music</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rtl="0" algn="ctr">
                <a:spcBef>
                  <a:spcPts val="0"/>
                </a:spcBef>
                <a:spcAft>
                  <a:spcPts val="0"/>
                </a:spcAft>
                <a:buClr>
                  <a:schemeClr val="dk1"/>
                </a:buClr>
                <a:buSzPts val="1100"/>
                <a:buFont typeface="Arial"/>
                <a:buNone/>
              </a:pPr>
              <a:r>
                <a:rPr lang="en-GB" sz="1000">
                  <a:solidFill>
                    <a:schemeClr val="dk1"/>
                  </a:solidFill>
                  <a:latin typeface="Poppins"/>
                  <a:ea typeface="Poppins"/>
                  <a:cs typeface="Poppins"/>
                  <a:sym typeface="Poppins"/>
                </a:rPr>
                <a:t>All about Me</a:t>
              </a:r>
              <a:endParaRPr sz="1000">
                <a:solidFill>
                  <a:schemeClr val="dk1"/>
                </a:solidFill>
                <a:latin typeface="Poppins"/>
                <a:ea typeface="Poppins"/>
                <a:cs typeface="Poppins"/>
                <a:sym typeface="Poppins"/>
              </a:endParaRPr>
            </a:p>
            <a:p>
              <a:pPr indent="0" lvl="0" marL="0" rtl="0" algn="ctr">
                <a:spcBef>
                  <a:spcPts val="0"/>
                </a:spcBef>
                <a:spcAft>
                  <a:spcPts val="0"/>
                </a:spcAft>
                <a:buClr>
                  <a:schemeClr val="dk1"/>
                </a:buClr>
                <a:buSzPts val="1100"/>
                <a:buFont typeface="Arial"/>
                <a:buNone/>
              </a:pPr>
              <a:r>
                <a:rPr lang="en-GB" sz="1000">
                  <a:solidFill>
                    <a:schemeClr val="dk1"/>
                  </a:solidFill>
                  <a:latin typeface="Poppins"/>
                  <a:ea typeface="Poppins"/>
                  <a:cs typeface="Poppins"/>
                  <a:sym typeface="Poppins"/>
                </a:rPr>
                <a:t>Me and my world</a:t>
              </a:r>
              <a:endParaRPr sz="1000">
                <a:solidFill>
                  <a:schemeClr val="dk1"/>
                </a:solidFill>
                <a:latin typeface="Poppins"/>
                <a:ea typeface="Poppins"/>
                <a:cs typeface="Poppins"/>
                <a:sym typeface="Poppins"/>
              </a:endParaRPr>
            </a:p>
          </p:txBody>
        </p:sp>
        <p:sp>
          <p:nvSpPr>
            <p:cNvPr id="78" name="Google Shape;78;p19"/>
            <p:cNvSpPr/>
            <p:nvPr/>
          </p:nvSpPr>
          <p:spPr>
            <a:xfrm>
              <a:off x="187502" y="104113"/>
              <a:ext cx="7739400" cy="3333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Poppins"/>
                  <a:ea typeface="Poppins"/>
                  <a:cs typeface="Poppins"/>
                  <a:sym typeface="Poppins"/>
                </a:rPr>
                <a:t>THESE ARE THE TOPICS THAT WE WILL BE LEARNING ABOUT</a:t>
              </a:r>
              <a:endParaRPr b="1" i="0" sz="1400" u="none" cap="none" strike="noStrike">
                <a:solidFill>
                  <a:srgbClr val="000000"/>
                </a:solidFill>
                <a:latin typeface="Poppins"/>
                <a:ea typeface="Poppins"/>
                <a:cs typeface="Poppins"/>
                <a:sym typeface="Poppins"/>
              </a:endParaRPr>
            </a:p>
          </p:txBody>
        </p:sp>
      </p:grpSp>
      <p:sp>
        <p:nvSpPr>
          <p:cNvPr id="79" name="Google Shape;79;p19"/>
          <p:cNvSpPr/>
          <p:nvPr/>
        </p:nvSpPr>
        <p:spPr>
          <a:xfrm>
            <a:off x="156248" y="476624"/>
            <a:ext cx="3927600" cy="1848900"/>
          </a:xfrm>
          <a:prstGeom prst="roundRect">
            <a:avLst>
              <a:gd fmla="val 1666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 </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269999" marR="0" rtl="0" algn="ctr">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HISTORY - INDUSTRIAL REVOLUTION</a:t>
            </a:r>
            <a:endParaRPr b="0" i="0" sz="1100" u="none" cap="none" strike="noStrike">
              <a:solidFill>
                <a:srgbClr val="0B0C0C"/>
              </a:solidFill>
              <a:highlight>
                <a:srgbClr val="FFFF00"/>
              </a:highlight>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why many people moved to cities during the Industrial Revolution.</a:t>
            </a:r>
            <a:endParaRPr b="0" i="0" sz="900" u="none" cap="none" strike="noStrike">
              <a:solidFill>
                <a:srgbClr val="0B0C0C"/>
              </a:solidFill>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about the class system in Victorian</a:t>
            </a:r>
            <a:endParaRPr b="0" i="0" sz="900" u="none" cap="none" strike="noStrike">
              <a:solidFill>
                <a:srgbClr val="0B0C0C"/>
              </a:solidFill>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what working and living conditions were like during the Industrial Revolution.</a:t>
            </a:r>
            <a:endParaRPr b="0" i="0" sz="900" u="none" cap="none" strike="noStrike">
              <a:solidFill>
                <a:srgbClr val="0B0C0C"/>
              </a:solidFill>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some problems with the voting system in the early 1800s.</a:t>
            </a:r>
            <a:endParaRPr b="0" i="0" sz="900" u="none" cap="none" strike="noStrike">
              <a:solidFill>
                <a:srgbClr val="0B0C0C"/>
              </a:solidFill>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key changes in cities before and after the Industrial Revolution</a:t>
            </a:r>
            <a:endParaRPr b="0" i="0" sz="900" u="none" cap="none" strike="noStrike">
              <a:solidFill>
                <a:srgbClr val="0B0C0C"/>
              </a:solidFill>
              <a:latin typeface="Montserrat"/>
              <a:ea typeface="Montserrat"/>
              <a:cs typeface="Montserrat"/>
              <a:sym typeface="Montserrat"/>
            </a:endParaRPr>
          </a:p>
          <a:p>
            <a:pPr indent="0" lvl="0" marL="0" marR="0" rtl="0" algn="l">
              <a:lnSpc>
                <a:spcPct val="115000"/>
              </a:lnSpc>
              <a:spcBef>
                <a:spcPts val="1200"/>
              </a:spcBef>
              <a:spcAft>
                <a:spcPts val="0"/>
              </a:spcAft>
              <a:buClr>
                <a:schemeClr val="dk1"/>
              </a:buClr>
              <a:buSzPts val="1100"/>
              <a:buFont typeface="Arial"/>
              <a:buNone/>
            </a:pPr>
            <a:r>
              <a:t/>
            </a:r>
            <a:endParaRPr b="0" i="0" sz="1100" u="none" cap="none" strike="noStrike">
              <a:solidFill>
                <a:schemeClr val="dk1"/>
              </a:solidFill>
              <a:latin typeface="Arial"/>
              <a:ea typeface="Arial"/>
              <a:cs typeface="Arial"/>
              <a:sym typeface="Arial"/>
            </a:endParaRPr>
          </a:p>
          <a:p>
            <a:pPr indent="0" lvl="0" marL="0" marR="0" rtl="0" algn="l">
              <a:lnSpc>
                <a:spcPct val="100000"/>
              </a:lnSpc>
              <a:spcBef>
                <a:spcPts val="1200"/>
              </a:spcBef>
              <a:spcAft>
                <a:spcPts val="0"/>
              </a:spcAft>
              <a:buClr>
                <a:srgbClr val="000000"/>
              </a:buClr>
              <a:buSzPts val="1000"/>
              <a:buFont typeface="Arial"/>
              <a:buNone/>
            </a:pPr>
            <a:r>
              <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Poppins"/>
              <a:ea typeface="Poppins"/>
              <a:cs typeface="Poppins"/>
              <a:sym typeface="Poppins"/>
            </a:endParaRPr>
          </a:p>
        </p:txBody>
      </p:sp>
      <p:pic>
        <p:nvPicPr>
          <p:cNvPr id="80" name="Google Shape;80;p19"/>
          <p:cNvPicPr preferRelativeResize="0"/>
          <p:nvPr/>
        </p:nvPicPr>
        <p:blipFill rotWithShape="1">
          <a:blip r:embed="rId3">
            <a:alphaModFix/>
          </a:blip>
          <a:srcRect b="0" l="0" r="0" t="0"/>
          <a:stretch/>
        </p:blipFill>
        <p:spPr>
          <a:xfrm>
            <a:off x="7994701" y="179705"/>
            <a:ext cx="1017425" cy="1123851"/>
          </a:xfrm>
          <a:prstGeom prst="rect">
            <a:avLst/>
          </a:prstGeom>
          <a:noFill/>
          <a:ln>
            <a:noFill/>
          </a:ln>
        </p:spPr>
      </p:pic>
      <p:sp>
        <p:nvSpPr>
          <p:cNvPr id="81" name="Google Shape;81;p19"/>
          <p:cNvSpPr/>
          <p:nvPr/>
        </p:nvSpPr>
        <p:spPr>
          <a:xfrm>
            <a:off x="2622401" y="4004364"/>
            <a:ext cx="5221800" cy="1070400"/>
          </a:xfrm>
          <a:prstGeom prst="roundRect">
            <a:avLst>
              <a:gd fmla="val 16667" name="adj"/>
            </a:avLst>
          </a:prstGeom>
          <a:solidFill>
            <a:srgbClr val="F4CC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sz="1000">
              <a:solidFill>
                <a:schemeClr val="dk1"/>
              </a:solidFill>
              <a:latin typeface="Poppins"/>
              <a:ea typeface="Poppins"/>
              <a:cs typeface="Poppins"/>
              <a:sym typeface="Poppins"/>
            </a:endParaRPr>
          </a:p>
          <a:p>
            <a:pPr indent="0" lvl="0" marL="0" rtl="0" algn="l">
              <a:spcBef>
                <a:spcPts val="0"/>
              </a:spcBef>
              <a:spcAft>
                <a:spcPts val="0"/>
              </a:spcAft>
              <a:buClr>
                <a:schemeClr val="dk1"/>
              </a:buClr>
              <a:buSzPts val="1100"/>
              <a:buFont typeface="Arial"/>
              <a:buNone/>
            </a:pPr>
            <a:r>
              <a:rPr lang="en-GB" sz="1000">
                <a:solidFill>
                  <a:schemeClr val="dk1"/>
                </a:solidFill>
                <a:latin typeface="Poppins"/>
                <a:ea typeface="Poppins"/>
                <a:cs typeface="Poppins"/>
                <a:sym typeface="Poppins"/>
              </a:rPr>
              <a:t>                                                      </a:t>
            </a:r>
            <a:r>
              <a:rPr b="1" lang="en-GB" sz="1100">
                <a:solidFill>
                  <a:schemeClr val="dk1"/>
                </a:solidFill>
                <a:latin typeface="Poppins"/>
                <a:ea typeface="Poppins"/>
                <a:cs typeface="Poppins"/>
                <a:sym typeface="Poppins"/>
              </a:rPr>
              <a:t>MFL - FRENCH</a:t>
            </a:r>
            <a:endParaRPr b="1" sz="1100">
              <a:solidFill>
                <a:schemeClr val="dk1"/>
              </a:solidFill>
              <a:latin typeface="Poppins"/>
              <a:ea typeface="Poppins"/>
              <a:cs typeface="Poppins"/>
              <a:sym typeface="Poppins"/>
            </a:endParaRPr>
          </a:p>
          <a:p>
            <a:pPr indent="0" lvl="0" marL="0" rtl="0" algn="ctr">
              <a:spcBef>
                <a:spcPts val="0"/>
              </a:spcBef>
              <a:spcAft>
                <a:spcPts val="0"/>
              </a:spcAft>
              <a:buClr>
                <a:schemeClr val="dk1"/>
              </a:buClr>
              <a:buSzPts val="1100"/>
              <a:buFont typeface="Arial"/>
              <a:buNone/>
            </a:pPr>
            <a:r>
              <a:rPr lang="en-GB" sz="1100">
                <a:solidFill>
                  <a:schemeClr val="dk1"/>
                </a:solidFill>
                <a:latin typeface="Poppins"/>
                <a:ea typeface="Poppins"/>
                <a:cs typeface="Poppins"/>
                <a:sym typeface="Poppins"/>
              </a:rPr>
              <a:t>.</a:t>
            </a:r>
            <a:endParaRPr sz="1200">
              <a:solidFill>
                <a:schemeClr val="dk1"/>
              </a:solidFill>
            </a:endParaRPr>
          </a:p>
          <a:p>
            <a:pPr indent="0" lvl="0" marL="0" rtl="0" algn="ctr">
              <a:spcBef>
                <a:spcPts val="0"/>
              </a:spcBef>
              <a:spcAft>
                <a:spcPts val="0"/>
              </a:spcAft>
              <a:buClr>
                <a:schemeClr val="dk1"/>
              </a:buClr>
              <a:buSzPts val="1100"/>
              <a:buFont typeface="Arial"/>
              <a:buNone/>
            </a:pPr>
            <a:r>
              <a:rPr lang="en-GB" sz="1000">
                <a:solidFill>
                  <a:schemeClr val="dk1"/>
                </a:solidFill>
              </a:rPr>
              <a:t>In Year 6 French, you will learn how to hold more complex conversations about family, jobs, and doctor visits using correct gender agreements. You will practice expressing physical feelings using </a:t>
            </a:r>
            <a:r>
              <a:rPr i="1" lang="en-GB" sz="1000">
                <a:solidFill>
                  <a:schemeClr val="dk1"/>
                </a:solidFill>
              </a:rPr>
              <a:t>avoir</a:t>
            </a:r>
            <a:r>
              <a:rPr lang="en-GB" sz="1000">
                <a:solidFill>
                  <a:schemeClr val="dk1"/>
                </a:solidFill>
              </a:rPr>
              <a:t>, review numbers up to 100, and master core verb forms, possessive adjectives, and key phonemes.</a:t>
            </a:r>
            <a:endParaRPr sz="1000">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1" i="0" sz="1200" u="none" cap="none" strike="noStrike">
              <a:solidFill>
                <a:schemeClr val="dk1"/>
              </a:solidFill>
              <a:latin typeface="Poppins"/>
              <a:ea typeface="Poppins"/>
              <a:cs typeface="Poppins"/>
              <a:sym typeface="Poppins"/>
            </a:endParaRPr>
          </a:p>
        </p:txBody>
      </p:sp>
      <p:sp>
        <p:nvSpPr>
          <p:cNvPr id="82" name="Google Shape;82;p19"/>
          <p:cNvSpPr/>
          <p:nvPr/>
        </p:nvSpPr>
        <p:spPr>
          <a:xfrm>
            <a:off x="4083850" y="2438350"/>
            <a:ext cx="3642000" cy="1453200"/>
          </a:xfrm>
          <a:prstGeom prst="roundRect">
            <a:avLst>
              <a:gd fmla="val 16667" name="adj"/>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RE </a:t>
            </a:r>
            <a:endParaRPr b="1"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Life as a journey - Advent</a:t>
            </a:r>
            <a:endParaRPr b="1" i="0" sz="10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800" u="none" cap="none" strike="noStrike">
                <a:solidFill>
                  <a:schemeClr val="dk1"/>
                </a:solidFill>
                <a:latin typeface="Montserrat"/>
                <a:ea typeface="Montserrat"/>
                <a:cs typeface="Montserrat"/>
                <a:sym typeface="Montserrat"/>
              </a:rPr>
              <a:t>* Know that life can be viewed as a journey, and many people of faith make pilgrimages to sacred places as an act of devotion.</a:t>
            </a:r>
            <a:endParaRPr b="0" i="0" sz="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rPr b="0" i="0" lang="en-GB" sz="800" u="none" cap="none" strike="noStrike">
                <a:solidFill>
                  <a:schemeClr val="dk1"/>
                </a:solidFill>
                <a:latin typeface="Montserrat"/>
                <a:ea typeface="Montserrat"/>
                <a:cs typeface="Montserrat"/>
                <a:sym typeface="Montserrat"/>
              </a:rPr>
              <a:t>* Know that the lives and journeys of people in the Bible continue to influence the beliefs, behaviour and choices of Christians today.</a:t>
            </a:r>
            <a:endParaRPr b="0" i="0" sz="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rPr b="0" i="0" lang="en-GB" sz="800" u="none" cap="none" strike="noStrike">
                <a:solidFill>
                  <a:schemeClr val="dk1"/>
                </a:solidFill>
                <a:latin typeface="Montserrat"/>
                <a:ea typeface="Montserrat"/>
                <a:cs typeface="Montserrat"/>
                <a:sym typeface="Montserrat"/>
              </a:rPr>
              <a:t>* Know that Advent is a season of preparation, hope and waiting as Christians prepare to celebrate the birth of Jesus and look forward to his promised return.</a:t>
            </a:r>
            <a:endParaRPr b="0" i="0" sz="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t/>
            </a:r>
            <a:endParaRPr sz="800">
              <a:solidFill>
                <a:schemeClr val="dk1"/>
              </a:solidFill>
              <a:highlight>
                <a:srgbClr val="FFFF00"/>
              </a:highlight>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t/>
            </a:r>
            <a:endParaRPr sz="800">
              <a:solidFill>
                <a:schemeClr val="dk1"/>
              </a:solidFill>
              <a:highlight>
                <a:srgbClr val="FFFF00"/>
              </a:highlight>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t/>
            </a:r>
            <a:endParaRPr sz="800">
              <a:solidFill>
                <a:schemeClr val="dk1"/>
              </a:solidFill>
              <a:highlight>
                <a:srgbClr val="FFFF00"/>
              </a:highlight>
              <a:latin typeface="Montserrat"/>
              <a:ea typeface="Montserrat"/>
              <a:cs typeface="Montserrat"/>
              <a:sym typeface="Montserrat"/>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Poppins"/>
              <a:ea typeface="Poppins"/>
              <a:cs typeface="Poppins"/>
              <a:sym typeface="Poppins"/>
            </a:endParaRPr>
          </a:p>
        </p:txBody>
      </p:sp>
      <p:sp>
        <p:nvSpPr>
          <p:cNvPr id="83" name="Google Shape;83;p19"/>
          <p:cNvSpPr/>
          <p:nvPr/>
        </p:nvSpPr>
        <p:spPr>
          <a:xfrm>
            <a:off x="2572845" y="2438352"/>
            <a:ext cx="1269000" cy="1453200"/>
          </a:xfrm>
          <a:prstGeom prst="roundRect">
            <a:avLst>
              <a:gd fmla="val 16667" name="adj"/>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PE</a:t>
            </a:r>
            <a:endParaRPr b="1"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Fundamentals </a:t>
            </a:r>
            <a:endParaRPr b="1" i="0" sz="10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800"/>
              <a:buFont typeface="Arial"/>
              <a:buNone/>
            </a:pPr>
            <a:r>
              <a:rPr b="0" i="0" lang="en-GB" sz="800" u="none" cap="none" strike="noStrike">
                <a:solidFill>
                  <a:srgbClr val="000000"/>
                </a:solidFill>
                <a:latin typeface="Poppins"/>
                <a:ea typeface="Poppins"/>
                <a:cs typeface="Poppins"/>
                <a:sym typeface="Poppins"/>
              </a:rPr>
              <a:t>Key skills including passing, shooting, attack and defense skills and game tactics</a:t>
            </a:r>
            <a:endParaRPr b="0" i="0" sz="8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Poppins"/>
              <a:ea typeface="Poppins"/>
              <a:cs typeface="Poppins"/>
              <a:sym typeface="Poppins"/>
            </a:endParaRPr>
          </a:p>
        </p:txBody>
      </p:sp>
      <p:sp>
        <p:nvSpPr>
          <p:cNvPr id="84" name="Google Shape;84;p19"/>
          <p:cNvSpPr/>
          <p:nvPr/>
        </p:nvSpPr>
        <p:spPr>
          <a:xfrm rot="5400000">
            <a:off x="6706500" y="2757125"/>
            <a:ext cx="3575100" cy="10158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Phone: 0151 652 8498</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Email: townfieldoffice@remat.org.uk</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Instagram: @townfield432</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Website: townfieldprimaryschool.co.uk</a:t>
            </a:r>
            <a:endParaRPr b="0" i="0" sz="1000" u="none" cap="none" strike="noStrike">
              <a:solidFill>
                <a:srgbClr val="000000"/>
              </a:solidFill>
              <a:latin typeface="Poppins"/>
              <a:ea typeface="Poppins"/>
              <a:cs typeface="Poppins"/>
              <a:sym typeface="Poppins"/>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