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entury Gothic" panose="020B0502020202020204" pitchFamily="34" charset="0"/>
      <p:regular r:id="rId10"/>
      <p:bold r:id="rId11"/>
      <p:italic r:id="rId12"/>
      <p:boldItalic r:id="rId13"/>
    </p:embeddedFont>
    <p:embeddedFont>
      <p:font typeface="Comfortaa" panose="020B0604020202020204" charset="0"/>
      <p:regular r:id="rId14"/>
      <p:bold r:id="rId15"/>
    </p:embeddedFont>
    <p:embeddedFont>
      <p:font typeface="Helvetica Neue" panose="020B060402020202020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30" d="100"/>
          <a:sy n="130" d="100"/>
        </p:scale>
        <p:origin x="-484" y="-1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1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10.fntdata"/><Relationship Id="rId23" Type="http://schemas.openxmlformats.org/officeDocument/2006/relationships/tableStyles" Target="tableStyles.xml"/><Relationship Id="rId10" Type="http://schemas.openxmlformats.org/officeDocument/2006/relationships/font" Target="fonts/font5.fntdata"/><Relationship Id="rId19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bfe81b4dc5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2" name="Google Shape;112;gbfe81b4dc5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c76f0b8e38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3" name="Google Shape;153;gc76f0b8e38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8783400" y="2367559"/>
            <a:ext cx="3310500" cy="1208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-Learn to use the toilet with help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-Increase in independence (feeding, dressing)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Explore different materials and tools 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Begin to use the stairs independently 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To be able to start enjoying kicking and moving balls 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8772937" y="3697357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Proprioceptive skills 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Developing knowledge of the use of toilets</a:t>
            </a:r>
            <a:b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Safety Precautions</a:t>
            </a:r>
            <a:b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8744187" y="4713841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 what the toilet is used for and when.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Have an awareness of bodily functions and urges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 the use of some cutlery tools and begin to use these accordingly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 that stairs need to be used safely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8765737" y="5730325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make  circular, vertical, horizontal strokes.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paint with some wrist action, makes dots, lines, circular strokes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roll, pound, squeeze, and pull play dough.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self-feed with minimal assistance.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8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5385325" y="2358900"/>
            <a:ext cx="3252900" cy="1208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-Ride a scooter or tricycle </a:t>
            </a:r>
            <a:b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Explore different materials and tools </a:t>
            </a:r>
            <a:b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Develop manipulation and control</a:t>
            </a:r>
            <a:b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-Jump and climb </a:t>
            </a:r>
            <a:b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-Move a ball with their feet while walking 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9" name="Google Shape;89;p13"/>
          <p:cNvSpPr/>
          <p:nvPr/>
        </p:nvSpPr>
        <p:spPr>
          <a:xfrm>
            <a:off x="5385338" y="3697432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Cause and effect 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Increased physical strength </a:t>
            </a:r>
            <a:b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Muscle control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5357189" y="4737653"/>
            <a:ext cx="3252815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Understanding their actions have a purpose (making things move)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  that they are able to manipulate a variety of tools with increasing confidence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 they are able to move from different levels by climbing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 the safety precautions when jumping and climbing 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1" name="Google Shape;91;p13"/>
          <p:cNvSpPr/>
          <p:nvPr/>
        </p:nvSpPr>
        <p:spPr>
          <a:xfrm>
            <a:off x="5357189" y="5777950"/>
            <a:ext cx="3252815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builds a tower of three small blocks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begin  to make marks these may look like scribbles.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begin to show some control when riding a scooter and three wheeled bike.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jump and am beginning to land appropriately.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explore climbing equipment and am beginning to climb and pull myself up.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2" name="Google Shape;92;p13"/>
          <p:cNvSpPr/>
          <p:nvPr/>
        </p:nvSpPr>
        <p:spPr>
          <a:xfrm>
            <a:off x="1997774" y="1616772"/>
            <a:ext cx="2911500" cy="6120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Body parts </a:t>
            </a:r>
            <a:b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Push, pull, stand, walk, move, sit,  squat,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3" name="Google Shape;93;p13"/>
          <p:cNvSpPr/>
          <p:nvPr/>
        </p:nvSpPr>
        <p:spPr>
          <a:xfrm>
            <a:off x="1987238" y="2358851"/>
            <a:ext cx="3252900" cy="1208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To be able to fit themselves into spaces and move around in them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Build with a range of appropriate resources 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Walk, run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-Manipulate objects using hands ( singularly and together) </a:t>
            </a:r>
            <a:b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-Spin, roll and independently use ropes and swings 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-Sit on a push along wheeled toy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Explore different materials and tools 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-Push, pull and carry objects with intent  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-Changing position from standing to squatting and sitting with little effort 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4" name="Google Shape;94;p13"/>
          <p:cNvSpPr/>
          <p:nvPr/>
        </p:nvSpPr>
        <p:spPr>
          <a:xfrm>
            <a:off x="1997765" y="4737655"/>
            <a:ext cx="3203700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Understand they can move their body parts in different ways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Understand they can manipulate objects and use their body parts to change the location of objects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Understand they can independently move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Understand they can independently use a range of tools and objects that are age appropriate  for a purpose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5" name="Google Shape;95;p13"/>
          <p:cNvSpPr/>
          <p:nvPr/>
        </p:nvSpPr>
        <p:spPr>
          <a:xfrm>
            <a:off x="1997775" y="5777950"/>
            <a:ext cx="3203700" cy="9705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7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turns handles and  knobs.                                                I can use whole arm movements to make marks and strokes e.g with paint.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develop  my pushing and pulling skills.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show some control when walking and running.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hold and drink independently from a sippy cup.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6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900"/>
          </a:p>
        </p:txBody>
      </p:sp>
      <p:sp>
        <p:nvSpPr>
          <p:cNvPr id="96" name="Google Shape;96;p13"/>
          <p:cNvSpPr/>
          <p:nvPr/>
        </p:nvSpPr>
        <p:spPr>
          <a:xfrm>
            <a:off x="139148" y="1616763"/>
            <a:ext cx="1702905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Vocabulary</a:t>
            </a:r>
            <a:endParaRPr/>
          </a:p>
        </p:txBody>
      </p:sp>
      <p:sp>
        <p:nvSpPr>
          <p:cNvPr id="97" name="Google Shape;97;p13"/>
          <p:cNvSpPr/>
          <p:nvPr/>
        </p:nvSpPr>
        <p:spPr>
          <a:xfrm>
            <a:off x="139148" y="2657060"/>
            <a:ext cx="1702905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Objectives</a:t>
            </a:r>
            <a:endParaRPr/>
          </a:p>
        </p:txBody>
      </p:sp>
      <p:sp>
        <p:nvSpPr>
          <p:cNvPr id="98" name="Google Shape;98;p13"/>
          <p:cNvSpPr/>
          <p:nvPr/>
        </p:nvSpPr>
        <p:spPr>
          <a:xfrm>
            <a:off x="139148" y="3697357"/>
            <a:ext cx="1702905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Concepts</a:t>
            </a:r>
            <a:endParaRPr/>
          </a:p>
        </p:txBody>
      </p:sp>
      <p:sp>
        <p:nvSpPr>
          <p:cNvPr id="99" name="Google Shape;99;p13"/>
          <p:cNvSpPr/>
          <p:nvPr/>
        </p:nvSpPr>
        <p:spPr>
          <a:xfrm>
            <a:off x="139148" y="4737653"/>
            <a:ext cx="1702905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Understanding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 Knowledge</a:t>
            </a:r>
            <a:endParaRPr/>
          </a:p>
        </p:txBody>
      </p:sp>
      <p:sp>
        <p:nvSpPr>
          <p:cNvPr id="100" name="Google Shape;100;p13"/>
          <p:cNvSpPr/>
          <p:nvPr/>
        </p:nvSpPr>
        <p:spPr>
          <a:xfrm>
            <a:off x="139148" y="5777950"/>
            <a:ext cx="1702905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Skills</a:t>
            </a:r>
            <a:endParaRPr/>
          </a:p>
        </p:txBody>
      </p:sp>
      <p:sp>
        <p:nvSpPr>
          <p:cNvPr id="101" name="Google Shape;101;p13"/>
          <p:cNvSpPr/>
          <p:nvPr/>
        </p:nvSpPr>
        <p:spPr>
          <a:xfrm>
            <a:off x="1997764" y="969989"/>
            <a:ext cx="2765306" cy="547321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Block 1</a:t>
            </a:r>
            <a:endParaRPr/>
          </a:p>
        </p:txBody>
      </p:sp>
      <p:sp>
        <p:nvSpPr>
          <p:cNvPr id="102" name="Google Shape;102;p13"/>
          <p:cNvSpPr/>
          <p:nvPr/>
        </p:nvSpPr>
        <p:spPr>
          <a:xfrm>
            <a:off x="5357188" y="978724"/>
            <a:ext cx="2911552" cy="538588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Block 2</a:t>
            </a:r>
            <a:endParaRPr/>
          </a:p>
        </p:txBody>
      </p:sp>
      <p:sp>
        <p:nvSpPr>
          <p:cNvPr id="103" name="Google Shape;103;p13"/>
          <p:cNvSpPr/>
          <p:nvPr/>
        </p:nvSpPr>
        <p:spPr>
          <a:xfrm>
            <a:off x="8772937" y="978724"/>
            <a:ext cx="2765400" cy="538500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Block 3</a:t>
            </a:r>
            <a:endParaRPr/>
          </a:p>
        </p:txBody>
      </p:sp>
      <p:sp>
        <p:nvSpPr>
          <p:cNvPr id="104" name="Google Shape;104;p13"/>
          <p:cNvSpPr/>
          <p:nvPr/>
        </p:nvSpPr>
        <p:spPr>
          <a:xfrm>
            <a:off x="1997764" y="3697357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Spacial Awareness </a:t>
            </a:r>
            <a:b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Independence 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Movement with intent </a:t>
            </a:r>
            <a:endParaRPr sz="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5" name="Google Shape;105;p13"/>
          <p:cNvSpPr/>
          <p:nvPr/>
        </p:nvSpPr>
        <p:spPr>
          <a:xfrm>
            <a:off x="1997764" y="168671"/>
            <a:ext cx="2765306" cy="689698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PD</a:t>
            </a:r>
            <a:endParaRPr/>
          </a:p>
        </p:txBody>
      </p:sp>
      <p:sp>
        <p:nvSpPr>
          <p:cNvPr id="106" name="Google Shape;106;p13"/>
          <p:cNvSpPr/>
          <p:nvPr/>
        </p:nvSpPr>
        <p:spPr>
          <a:xfrm>
            <a:off x="139148" y="168668"/>
            <a:ext cx="1264499" cy="1348642"/>
          </a:xfrm>
          <a:prstGeom prst="rect">
            <a:avLst/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PN</a:t>
            </a:r>
            <a:endParaRPr/>
          </a:p>
        </p:txBody>
      </p:sp>
      <p:pic>
        <p:nvPicPr>
          <p:cNvPr id="107" name="Google Shape;107;p13" descr="https://lh6.googleusercontent.com/hjM7WttW2w8X58cacHva8db2IWOZ75gKQpQh0LHmkh1uFOZHq1mXTYxPHlpDK1j6XCHu9pHLi99ZkzxhZsRUXJTGurlEGmOvFIwviCTyVVTjlCDEhZIhsce4mC9alqlIchEnGcxU"/>
          <p:cNvPicPr preferRelativeResize="0"/>
          <p:nvPr/>
        </p:nvPicPr>
        <p:blipFill rotWithShape="1">
          <a:blip r:embed="rId3">
            <a:alphaModFix/>
          </a:blip>
          <a:srcRect t="2140" b="6124"/>
          <a:stretch/>
        </p:blipFill>
        <p:spPr>
          <a:xfrm>
            <a:off x="5357188" y="0"/>
            <a:ext cx="6181055" cy="970458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3"/>
          <p:cNvSpPr/>
          <p:nvPr/>
        </p:nvSpPr>
        <p:spPr>
          <a:xfrm>
            <a:off x="5385362" y="1616772"/>
            <a:ext cx="2911500" cy="6120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Body parts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Jump, climb, stretch, reach, squash, squeeze, roll 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Names of tools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9" name="Google Shape;109;p13"/>
          <p:cNvSpPr/>
          <p:nvPr/>
        </p:nvSpPr>
        <p:spPr>
          <a:xfrm>
            <a:off x="8772924" y="1634172"/>
            <a:ext cx="2911500" cy="612000"/>
          </a:xfrm>
          <a:prstGeom prst="homePlate">
            <a:avLst>
              <a:gd name="adj" fmla="val 50000"/>
            </a:avLst>
          </a:prstGeom>
          <a:solidFill>
            <a:srgbClr val="FF756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Body parts (scientific names for private parts)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Toilet, poo, wee, toilet roll, soap, potty, underwear and other toilet related vocabulary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Knives, forks, spoons, plates etc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4"/>
          <p:cNvSpPr/>
          <p:nvPr/>
        </p:nvSpPr>
        <p:spPr>
          <a:xfrm>
            <a:off x="8772938" y="1616761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5" name="Google Shape;115;p14"/>
          <p:cNvSpPr/>
          <p:nvPr/>
        </p:nvSpPr>
        <p:spPr>
          <a:xfrm>
            <a:off x="8772925" y="2601000"/>
            <a:ext cx="3419100" cy="10620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-To join in with group activities they have made up, or in teams </a:t>
            </a:r>
            <a:endParaRPr sz="5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-To learn a  sequence of movements to music </a:t>
            </a:r>
            <a:br>
              <a:rPr lang="en-GB" sz="5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5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-Make healthy choices about food, drink and tooth brushing </a:t>
            </a:r>
            <a:endParaRPr sz="5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-Match their developing physical skills to activities in the setting (decide to crawl, walk or run across a plank) </a:t>
            </a:r>
            <a:endParaRPr sz="5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-Collaborate with others to manage large items safely </a:t>
            </a:r>
            <a:endParaRPr sz="5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-Use a comfortable grip with a good control</a:t>
            </a:r>
            <a:endParaRPr sz="5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-Show preference for a dominant hand</a:t>
            </a:r>
            <a:endParaRPr sz="5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-Meet their own care needs (E.g. brushing teeth, washing and drying their hands) </a:t>
            </a:r>
            <a:endParaRPr sz="5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-Be increasingly independent (putting coats on)</a:t>
            </a:r>
            <a:endParaRPr sz="5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6" name="Google Shape;116;p14"/>
          <p:cNvSpPr/>
          <p:nvPr/>
        </p:nvSpPr>
        <p:spPr>
          <a:xfrm>
            <a:off x="8772937" y="3743132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7" name="Google Shape;117;p14"/>
          <p:cNvSpPr/>
          <p:nvPr/>
        </p:nvSpPr>
        <p:spPr>
          <a:xfrm>
            <a:off x="8772937" y="4737653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 that they need to listen to others’ ideas and respond accordingly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 how to move in sync with others while carrying large objects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Understanding that pressure and grip can affect the way tools work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 the use of one hand may be more comfortable than the other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8" name="Google Shape;118;p14"/>
          <p:cNvSpPr/>
          <p:nvPr/>
        </p:nvSpPr>
        <p:spPr>
          <a:xfrm>
            <a:off x="8772937" y="5777950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9" name="Google Shape;119;p14"/>
          <p:cNvSpPr/>
          <p:nvPr/>
        </p:nvSpPr>
        <p:spPr>
          <a:xfrm>
            <a:off x="5357188" y="1616761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Peddle, brake, handlebar, frame, seat, wheel</a:t>
            </a:r>
            <a:b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Hop, jump, skip, stand, balance, stop, pose, jump, land</a:t>
            </a:r>
            <a:b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Names of the resources provided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0" name="Google Shape;120;p14"/>
          <p:cNvSpPr/>
          <p:nvPr/>
        </p:nvSpPr>
        <p:spPr>
          <a:xfrm>
            <a:off x="5357200" y="2580849"/>
            <a:ext cx="3252900" cy="10620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14"/>
          <p:cNvSpPr/>
          <p:nvPr/>
        </p:nvSpPr>
        <p:spPr>
          <a:xfrm>
            <a:off x="5357188" y="3699182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2" name="Google Shape;122;p14"/>
          <p:cNvSpPr/>
          <p:nvPr/>
        </p:nvSpPr>
        <p:spPr>
          <a:xfrm>
            <a:off x="5357200" y="4753850"/>
            <a:ext cx="3252900" cy="9543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 how to make a bike move.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 how to make choices in regards to the planned impact (e.g. selecting a jug to move the water into a container)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Having an awareness of how tools are manipulated to create various outcomes (e.g. cutting in different ways)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3" name="Google Shape;123;p14"/>
          <p:cNvSpPr/>
          <p:nvPr/>
        </p:nvSpPr>
        <p:spPr>
          <a:xfrm>
            <a:off x="5357189" y="5777950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4" name="Google Shape;124;p14"/>
          <p:cNvSpPr/>
          <p:nvPr/>
        </p:nvSpPr>
        <p:spPr>
          <a:xfrm>
            <a:off x="1997715" y="1632703"/>
            <a:ext cx="32037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5" name="Google Shape;125;p14"/>
          <p:cNvSpPr/>
          <p:nvPr/>
        </p:nvSpPr>
        <p:spPr>
          <a:xfrm>
            <a:off x="1997765" y="2657062"/>
            <a:ext cx="32037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6" name="Google Shape;126;p14"/>
          <p:cNvSpPr/>
          <p:nvPr/>
        </p:nvSpPr>
        <p:spPr>
          <a:xfrm>
            <a:off x="1997765" y="4737655"/>
            <a:ext cx="32037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14"/>
          <p:cNvSpPr/>
          <p:nvPr/>
        </p:nvSpPr>
        <p:spPr>
          <a:xfrm>
            <a:off x="1997765" y="5777952"/>
            <a:ext cx="32037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I can use large movements to make marks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I can show increasing independence with dressing eg- -pulling pants up and down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I can begin to show control when playing with balls e.g kicking and catching.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800"/>
          </a:p>
        </p:txBody>
      </p:sp>
      <p:sp>
        <p:nvSpPr>
          <p:cNvPr id="128" name="Google Shape;128;p14"/>
          <p:cNvSpPr/>
          <p:nvPr/>
        </p:nvSpPr>
        <p:spPr>
          <a:xfrm>
            <a:off x="139148" y="1616763"/>
            <a:ext cx="17028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Vocabulary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14"/>
          <p:cNvSpPr/>
          <p:nvPr/>
        </p:nvSpPr>
        <p:spPr>
          <a:xfrm>
            <a:off x="139148" y="2657060"/>
            <a:ext cx="17028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Objectives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4"/>
          <p:cNvSpPr/>
          <p:nvPr/>
        </p:nvSpPr>
        <p:spPr>
          <a:xfrm>
            <a:off x="139148" y="3697357"/>
            <a:ext cx="17028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Concepts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14"/>
          <p:cNvSpPr/>
          <p:nvPr/>
        </p:nvSpPr>
        <p:spPr>
          <a:xfrm>
            <a:off x="139148" y="4737653"/>
            <a:ext cx="17028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Understanding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 Knowledge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4"/>
          <p:cNvSpPr/>
          <p:nvPr/>
        </p:nvSpPr>
        <p:spPr>
          <a:xfrm>
            <a:off x="139148" y="5777950"/>
            <a:ext cx="17028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Skills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14"/>
          <p:cNvSpPr/>
          <p:nvPr/>
        </p:nvSpPr>
        <p:spPr>
          <a:xfrm>
            <a:off x="1997764" y="984264"/>
            <a:ext cx="2765400" cy="538500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Block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4"/>
          <p:cNvSpPr/>
          <p:nvPr/>
        </p:nvSpPr>
        <p:spPr>
          <a:xfrm>
            <a:off x="5357187" y="984264"/>
            <a:ext cx="2821500" cy="538500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Block 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4"/>
          <p:cNvSpPr/>
          <p:nvPr/>
        </p:nvSpPr>
        <p:spPr>
          <a:xfrm>
            <a:off x="8772937" y="984264"/>
            <a:ext cx="2765400" cy="538500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Block 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4"/>
          <p:cNvSpPr/>
          <p:nvPr/>
        </p:nvSpPr>
        <p:spPr>
          <a:xfrm>
            <a:off x="1997764" y="3697357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7" name="Google Shape;137;p14"/>
          <p:cNvSpPr/>
          <p:nvPr/>
        </p:nvSpPr>
        <p:spPr>
          <a:xfrm>
            <a:off x="1997764" y="168671"/>
            <a:ext cx="2765400" cy="689700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4"/>
          <p:cNvSpPr/>
          <p:nvPr/>
        </p:nvSpPr>
        <p:spPr>
          <a:xfrm>
            <a:off x="139148" y="168668"/>
            <a:ext cx="1264500" cy="1354200"/>
          </a:xfrm>
          <a:prstGeom prst="rect">
            <a:avLst/>
          </a:prstGeom>
          <a:solidFill>
            <a:srgbClr val="FFC51D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14" descr="https://lh6.googleusercontent.com/hjM7WttW2w8X58cacHva8db2IWOZ75gKQpQh0LHmkh1uFOZHq1mXTYxPHlpDK1j6XCHu9pHLi99ZkzxhZsRUXJTGurlEGmOvFIwviCTyVVTjlCDEhZIhsce4mC9alqlIchEnGcxU"/>
          <p:cNvPicPr preferRelativeResize="0"/>
          <p:nvPr/>
        </p:nvPicPr>
        <p:blipFill rotWithShape="1">
          <a:blip r:embed="rId3">
            <a:alphaModFix/>
          </a:blip>
          <a:srcRect t="2137" b="6127"/>
          <a:stretch/>
        </p:blipFill>
        <p:spPr>
          <a:xfrm>
            <a:off x="5357188" y="0"/>
            <a:ext cx="6181056" cy="970458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4"/>
          <p:cNvSpPr txBox="1"/>
          <p:nvPr/>
        </p:nvSpPr>
        <p:spPr>
          <a:xfrm>
            <a:off x="1997775" y="2531175"/>
            <a:ext cx="30075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-To begin to use the toilet with increasing independence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-To be able to feed themselves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Explore different materials and tools of increasing challenge 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Use the stairs independently using a handrail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Turning pages in books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 To move a range of objects with increasing force and accuracy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-Start eating independently using a knife and fork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1" name="Google Shape;141;p14"/>
          <p:cNvSpPr txBox="1"/>
          <p:nvPr/>
        </p:nvSpPr>
        <p:spPr>
          <a:xfrm>
            <a:off x="5371713" y="2625127"/>
            <a:ext cx="29085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latin typeface="Century Gothic"/>
                <a:ea typeface="Century Gothic"/>
                <a:cs typeface="Century Gothic"/>
                <a:sym typeface="Century Gothic"/>
              </a:rPr>
              <a:t>To develop balance, riding (scooters and bikes) and ball skills</a:t>
            </a:r>
            <a:endParaRPr sz="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latin typeface="Century Gothic"/>
                <a:ea typeface="Century Gothic"/>
                <a:cs typeface="Century Gothic"/>
                <a:sym typeface="Century Gothic"/>
              </a:rPr>
              <a:t>-To skip, hop and stand on one leg and pose for a game like musical statues </a:t>
            </a:r>
            <a:br>
              <a:rPr lang="en-GB" sz="600"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600">
                <a:latin typeface="Century Gothic"/>
                <a:ea typeface="Century Gothic"/>
                <a:cs typeface="Century Gothic"/>
                <a:sym typeface="Century Gothic"/>
              </a:rPr>
              <a:t>-Use large muscle movements to wave materials and make marks </a:t>
            </a:r>
            <a:endParaRPr sz="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latin typeface="Century Gothic"/>
                <a:ea typeface="Century Gothic"/>
                <a:cs typeface="Century Gothic"/>
                <a:sym typeface="Century Gothic"/>
              </a:rPr>
              <a:t>-Choose the right resources to carry out their plan (e.g. spade to enlarge a hole in the sand) </a:t>
            </a:r>
            <a:endParaRPr sz="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latin typeface="Century Gothic"/>
                <a:ea typeface="Century Gothic"/>
                <a:cs typeface="Century Gothic"/>
                <a:sym typeface="Century Gothic"/>
              </a:rPr>
              <a:t>-Use one handed tools and equipment </a:t>
            </a:r>
            <a:endParaRPr sz="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latin typeface="Century Gothic"/>
                <a:ea typeface="Century Gothic"/>
                <a:cs typeface="Century Gothic"/>
                <a:sym typeface="Century Gothic"/>
              </a:rPr>
              <a:t>-Jumps into the air with both feet off the group, jump forwards and backwards</a:t>
            </a:r>
            <a:endParaRPr sz="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latin typeface="Century Gothic"/>
                <a:ea typeface="Century Gothic"/>
                <a:cs typeface="Century Gothic"/>
                <a:sym typeface="Century Gothic"/>
              </a:rPr>
              <a:t>-Run, walk and climb on different levels and surfaces </a:t>
            </a:r>
            <a:endParaRPr sz="6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2" name="Google Shape;142;p14"/>
          <p:cNvSpPr txBox="1"/>
          <p:nvPr/>
        </p:nvSpPr>
        <p:spPr>
          <a:xfrm>
            <a:off x="1997765" y="1648677"/>
            <a:ext cx="2881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Body parts (scientific names for private parts)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Toilet, poo, wee, toilet roll, soap, potty, underwear and other toilet related vocabulary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Knives, forks, spoons, plates etc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Stair, step, handlebar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Book, page, turn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3" name="Google Shape;143;p14"/>
          <p:cNvSpPr txBox="1"/>
          <p:nvPr/>
        </p:nvSpPr>
        <p:spPr>
          <a:xfrm>
            <a:off x="8772950" y="1632225"/>
            <a:ext cx="29460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turn taking, waiting for your turn, It’s… turn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dance, dance moves, actions, beat, music, perform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Names of equipment and tools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Name the actions made by the tools (e.g. snip, squash etc)</a:t>
            </a:r>
            <a:b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Brush, teeth, toothpaste, sink, toothbrush, gums, mouth, tongue,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Soap, towel, tap, water, rub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Food, (avoid using vocabulary that portrays foods as being ‘good or bad’)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4" name="Google Shape;144;p14"/>
          <p:cNvSpPr txBox="1"/>
          <p:nvPr/>
        </p:nvSpPr>
        <p:spPr>
          <a:xfrm>
            <a:off x="1997765" y="3697357"/>
            <a:ext cx="28812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- Independence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- confidence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-personal hygiene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-Self-care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5" name="Google Shape;145;p14"/>
          <p:cNvSpPr txBox="1"/>
          <p:nvPr/>
        </p:nvSpPr>
        <p:spPr>
          <a:xfrm>
            <a:off x="5250687" y="3734893"/>
            <a:ext cx="2881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2730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Century Gothic"/>
              <a:buChar char="-"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developing proprioceptive skills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730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Century Gothic"/>
              <a:buChar char="-"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Decision making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730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Century Gothic"/>
              <a:buChar char="-"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Cooperation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730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Century Gothic"/>
              <a:buChar char="-"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Initiating conversations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lvl="0" indent="-2730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Century Gothic"/>
              <a:buChar char="-"/>
            </a:pP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6" name="Google Shape;146;p14"/>
          <p:cNvSpPr txBox="1"/>
          <p:nvPr/>
        </p:nvSpPr>
        <p:spPr>
          <a:xfrm>
            <a:off x="8772938" y="3743118"/>
            <a:ext cx="2881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Century Gothic"/>
              <a:buChar char="-"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Joint planning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Font typeface="Century Gothic"/>
              <a:buChar char="-"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Cooperation/collaboration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Font typeface="Century Gothic"/>
              <a:buChar char="-"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Teamwork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Font typeface="Century Gothic"/>
              <a:buChar char="-"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Sharing ideas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Font typeface="Century Gothic"/>
              <a:buChar char="-"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Self-care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45720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"/>
              <a:buFont typeface="Century Gothic"/>
              <a:buChar char="-"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Responsibility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7" name="Google Shape;147;p14"/>
          <p:cNvSpPr txBox="1"/>
          <p:nvPr/>
        </p:nvSpPr>
        <p:spPr>
          <a:xfrm>
            <a:off x="5357300" y="5919712"/>
            <a:ext cx="28812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make snips with scissors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hold a  crayon with thumb and fingers (not fist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show increasing control over fundamental movements such as running, hopping, crawling, skipping , jumping, walking, climbing etc.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8" name="Google Shape;148;p14"/>
          <p:cNvSpPr txBox="1"/>
          <p:nvPr/>
        </p:nvSpPr>
        <p:spPr>
          <a:xfrm>
            <a:off x="8772937" y="5781637"/>
            <a:ext cx="28812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b="0" i="0" u="none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9" name="Google Shape;149;p14"/>
          <p:cNvSpPr txBox="1"/>
          <p:nvPr/>
        </p:nvSpPr>
        <p:spPr>
          <a:xfrm>
            <a:off x="8837813" y="5777939"/>
            <a:ext cx="28812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I can build tower of nine small blocks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copy circular patterns .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maultiplaute playdough e.g (rolls balls, makes snakes, cookies)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 use my  non dominant hand to assist and stabilize the use of object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show increasing independence with dressing such as zips and buttons .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0" name="Google Shape;150;p14"/>
          <p:cNvSpPr txBox="1"/>
          <p:nvPr/>
        </p:nvSpPr>
        <p:spPr>
          <a:xfrm>
            <a:off x="1997765" y="4737655"/>
            <a:ext cx="2881200" cy="8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Be aware of bodily functions and self care linked to this e.g. washing hands.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Having and understanding of how to pull on clothing (e.g. pulling pants on).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-Understanding the impact of the force when moving objects.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5"/>
          <p:cNvSpPr/>
          <p:nvPr/>
        </p:nvSpPr>
        <p:spPr>
          <a:xfrm>
            <a:off x="8772938" y="1616761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Build on and secure understanding of vocabulary already exposed to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600" i="1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Example:</a:t>
            </a: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I wonder how fast you can slither through the tunnel. Can you gallop across the beam?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Let’s write c- curl around the caterpillar.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love how you have squeezed and twister the dough to make your minibeast.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6" name="Google Shape;156;p15"/>
          <p:cNvSpPr/>
          <p:nvPr/>
        </p:nvSpPr>
        <p:spPr>
          <a:xfrm>
            <a:off x="8772937" y="2657060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7" name="Google Shape;157;p15"/>
          <p:cNvSpPr/>
          <p:nvPr/>
        </p:nvSpPr>
        <p:spPr>
          <a:xfrm>
            <a:off x="8772937" y="3697357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Routine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Rules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Safety around school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Boundaries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8" name="Google Shape;158;p15"/>
          <p:cNvSpPr/>
          <p:nvPr/>
        </p:nvSpPr>
        <p:spPr>
          <a:xfrm>
            <a:off x="8772937" y="4737653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9" name="Google Shape;159;p15"/>
          <p:cNvSpPr/>
          <p:nvPr/>
        </p:nvSpPr>
        <p:spPr>
          <a:xfrm>
            <a:off x="8772937" y="5777950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rgbClr val="2E2E2E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cut on line continuously changing directions</a:t>
            </a:r>
            <a:endParaRPr sz="700">
              <a:solidFill>
                <a:srgbClr val="2E2E2E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rgbClr val="2E2E2E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dress and undress independently</a:t>
            </a:r>
            <a:endParaRPr sz="700">
              <a:solidFill>
                <a:srgbClr val="2E2E2E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rgbClr val="2E2E2E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follow rules and safety precautions when following routines (e.g. lunung up etc) </a:t>
            </a:r>
            <a:endParaRPr sz="700">
              <a:solidFill>
                <a:srgbClr val="2E2E2E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rgbClr val="2E2E2E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show growing control over letter formation and am beginning to develop my own style.</a:t>
            </a:r>
            <a:endParaRPr sz="700">
              <a:solidFill>
                <a:srgbClr val="2E2E2E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rgbClr val="2E2E2E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can show established control over gross and fine motor movements.</a:t>
            </a:r>
            <a:endParaRPr sz="700">
              <a:solidFill>
                <a:srgbClr val="2E2E2E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0" name="Google Shape;160;p15"/>
          <p:cNvSpPr/>
          <p:nvPr/>
        </p:nvSpPr>
        <p:spPr>
          <a:xfrm>
            <a:off x="5357188" y="1616761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Roll, walk, climb, duck, jump, skip, glide etc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Slow, pacey, speedily, quickly, slowly, stop, go, pause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Squirt, squeeze, thread, pull, push, rub, roll, snip, slice,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Words related to good posture e.g. feet on the floor, back up straight </a:t>
            </a:r>
            <a:b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600" i="1">
                <a:solidFill>
                  <a:schemeClr val="dk1"/>
                </a:solidFill>
              </a:rPr>
              <a:t>strong, firm, gentle, heavy, stretch, reach, tense and floppy</a:t>
            </a:r>
            <a:r>
              <a:rPr lang="en-GB" sz="600">
                <a:solidFill>
                  <a:schemeClr val="dk1"/>
                </a:solidFill>
              </a:rPr>
              <a:t>.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Letter formation rhymes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Build on vocabulary already used to explore health and hygiene</a:t>
            </a: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1" name="Google Shape;161;p15"/>
          <p:cNvSpPr/>
          <p:nvPr/>
        </p:nvSpPr>
        <p:spPr>
          <a:xfrm>
            <a:off x="5360750" y="2600900"/>
            <a:ext cx="3252900" cy="9705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600">
                <a:latin typeface="Comfortaa"/>
                <a:ea typeface="Comfortaa"/>
                <a:cs typeface="Comfortaa"/>
                <a:sym typeface="Comfortaa"/>
              </a:rPr>
              <a:t>-Choosing appropriate ways to move using refined skills that have already been practised </a:t>
            </a:r>
            <a:endParaRPr sz="600">
              <a:latin typeface="Comfortaa"/>
              <a:ea typeface="Comfortaa"/>
              <a:cs typeface="Comfortaa"/>
              <a:sym typeface="Comforta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600">
                <a:latin typeface="Comfortaa"/>
                <a:ea typeface="Comfortaa"/>
                <a:cs typeface="Comfortaa"/>
                <a:sym typeface="Comfortaa"/>
              </a:rPr>
              <a:t>-Move with greeted control and grace </a:t>
            </a:r>
            <a:endParaRPr sz="600">
              <a:latin typeface="Comfortaa"/>
              <a:ea typeface="Comfortaa"/>
              <a:cs typeface="Comfortaa"/>
              <a:sym typeface="Comforta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600">
                <a:latin typeface="Comfortaa"/>
                <a:ea typeface="Comfortaa"/>
                <a:cs typeface="Comfortaa"/>
                <a:sym typeface="Comfortaa"/>
              </a:rPr>
              <a:t>-Practice good posture in a range of situations </a:t>
            </a:r>
            <a:endParaRPr sz="600">
              <a:latin typeface="Comfortaa"/>
              <a:ea typeface="Comfortaa"/>
              <a:cs typeface="Comfortaa"/>
              <a:sym typeface="Comforta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600">
                <a:latin typeface="Comfortaa"/>
                <a:ea typeface="Comfortaa"/>
                <a:cs typeface="Comfortaa"/>
                <a:sym typeface="Comfortaa"/>
              </a:rPr>
              <a:t>-Develop aim towards a target </a:t>
            </a:r>
            <a:endParaRPr sz="600">
              <a:latin typeface="Comfortaa"/>
              <a:ea typeface="Comfortaa"/>
              <a:cs typeface="Comfortaa"/>
              <a:sym typeface="Comforta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600">
                <a:latin typeface="Comfortaa"/>
                <a:ea typeface="Comfortaa"/>
                <a:cs typeface="Comfortaa"/>
                <a:sym typeface="Comfortaa"/>
              </a:rPr>
              <a:t>-Begins to form known letters correctly</a:t>
            </a:r>
            <a:endParaRPr sz="600">
              <a:latin typeface="Comfortaa"/>
              <a:ea typeface="Comfortaa"/>
              <a:cs typeface="Comfortaa"/>
              <a:sym typeface="Comforta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600">
                <a:latin typeface="Comfortaa"/>
                <a:ea typeface="Comfortaa"/>
                <a:cs typeface="Comfortaa"/>
                <a:sym typeface="Comfortaa"/>
              </a:rPr>
              <a:t>-Can trace and use appropriate direction and actions</a:t>
            </a:r>
            <a:endParaRPr sz="6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62" name="Google Shape;162;p15"/>
          <p:cNvSpPr/>
          <p:nvPr/>
        </p:nvSpPr>
        <p:spPr>
          <a:xfrm>
            <a:off x="5357188" y="3697357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3" name="Google Shape;163;p15"/>
          <p:cNvSpPr/>
          <p:nvPr/>
        </p:nvSpPr>
        <p:spPr>
          <a:xfrm>
            <a:off x="5357200" y="4737700"/>
            <a:ext cx="3252900" cy="9705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Arial"/>
              <a:buNone/>
            </a:pPr>
            <a:r>
              <a:rPr lang="en-GB" sz="7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Need for safety</a:t>
            </a:r>
            <a:endParaRPr/>
          </a:p>
        </p:txBody>
      </p:sp>
      <p:sp>
        <p:nvSpPr>
          <p:cNvPr id="164" name="Google Shape;164;p15"/>
          <p:cNvSpPr/>
          <p:nvPr/>
        </p:nvSpPr>
        <p:spPr>
          <a:xfrm>
            <a:off x="5357189" y="5777950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5" name="Google Shape;165;p15"/>
          <p:cNvSpPr/>
          <p:nvPr/>
        </p:nvSpPr>
        <p:spPr>
          <a:xfrm>
            <a:off x="1997703" y="1632703"/>
            <a:ext cx="32037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6" name="Google Shape;166;p15"/>
          <p:cNvSpPr/>
          <p:nvPr/>
        </p:nvSpPr>
        <p:spPr>
          <a:xfrm>
            <a:off x="1997765" y="2657062"/>
            <a:ext cx="32037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7" name="Google Shape;167;p15"/>
          <p:cNvSpPr/>
          <p:nvPr/>
        </p:nvSpPr>
        <p:spPr>
          <a:xfrm>
            <a:off x="1997765" y="4737655"/>
            <a:ext cx="32037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15"/>
          <p:cNvSpPr/>
          <p:nvPr/>
        </p:nvSpPr>
        <p:spPr>
          <a:xfrm>
            <a:off x="1997775" y="5777950"/>
            <a:ext cx="3252900" cy="914400"/>
          </a:xfrm>
          <a:prstGeom prst="homePlate">
            <a:avLst>
              <a:gd name="adj" fmla="val 50262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75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9" name="Google Shape;169;p15"/>
          <p:cNvSpPr/>
          <p:nvPr/>
        </p:nvSpPr>
        <p:spPr>
          <a:xfrm>
            <a:off x="139148" y="1616763"/>
            <a:ext cx="17028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Vocabulary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15"/>
          <p:cNvSpPr/>
          <p:nvPr/>
        </p:nvSpPr>
        <p:spPr>
          <a:xfrm>
            <a:off x="139148" y="2657060"/>
            <a:ext cx="17028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Objectives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15"/>
          <p:cNvSpPr/>
          <p:nvPr/>
        </p:nvSpPr>
        <p:spPr>
          <a:xfrm>
            <a:off x="139148" y="3697357"/>
            <a:ext cx="17028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Concepts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15"/>
          <p:cNvSpPr/>
          <p:nvPr/>
        </p:nvSpPr>
        <p:spPr>
          <a:xfrm>
            <a:off x="139148" y="4737653"/>
            <a:ext cx="17028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Understanding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 Knowledge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15"/>
          <p:cNvSpPr/>
          <p:nvPr/>
        </p:nvSpPr>
        <p:spPr>
          <a:xfrm>
            <a:off x="139148" y="5777950"/>
            <a:ext cx="17028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Skills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15"/>
          <p:cNvSpPr/>
          <p:nvPr/>
        </p:nvSpPr>
        <p:spPr>
          <a:xfrm>
            <a:off x="1997764" y="984264"/>
            <a:ext cx="2765400" cy="538500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Autumn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15"/>
          <p:cNvSpPr/>
          <p:nvPr/>
        </p:nvSpPr>
        <p:spPr>
          <a:xfrm>
            <a:off x="5357187" y="984264"/>
            <a:ext cx="2821500" cy="538500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Spring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15"/>
          <p:cNvSpPr/>
          <p:nvPr/>
        </p:nvSpPr>
        <p:spPr>
          <a:xfrm>
            <a:off x="8772937" y="984264"/>
            <a:ext cx="2765400" cy="538500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Summer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15"/>
          <p:cNvSpPr/>
          <p:nvPr/>
        </p:nvSpPr>
        <p:spPr>
          <a:xfrm>
            <a:off x="1973114" y="3697345"/>
            <a:ext cx="3252900" cy="914400"/>
          </a:xfrm>
          <a:prstGeom prst="homePlate">
            <a:avLst>
              <a:gd name="adj" fmla="val 50000"/>
            </a:avLst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endParaRPr sz="7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8" name="Google Shape;178;p15"/>
          <p:cNvSpPr/>
          <p:nvPr/>
        </p:nvSpPr>
        <p:spPr>
          <a:xfrm>
            <a:off x="1997764" y="168671"/>
            <a:ext cx="2765400" cy="689700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15"/>
          <p:cNvSpPr/>
          <p:nvPr/>
        </p:nvSpPr>
        <p:spPr>
          <a:xfrm>
            <a:off x="139148" y="168668"/>
            <a:ext cx="1264500" cy="1354200"/>
          </a:xfrm>
          <a:prstGeom prst="rect">
            <a:avLst/>
          </a:prstGeom>
          <a:solidFill>
            <a:srgbClr val="D9D2E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0" name="Google Shape;180;p15" descr="https://lh6.googleusercontent.com/hjM7WttW2w8X58cacHva8db2IWOZ75gKQpQh0LHmkh1uFOZHq1mXTYxPHlpDK1j6XCHu9pHLi99ZkzxhZsRUXJTGurlEGmOvFIwviCTyVVTjlCDEhZIhsce4mC9alqlIchEnGcxU"/>
          <p:cNvPicPr preferRelativeResize="0"/>
          <p:nvPr/>
        </p:nvPicPr>
        <p:blipFill rotWithShape="1">
          <a:blip r:embed="rId3">
            <a:alphaModFix/>
          </a:blip>
          <a:srcRect t="2137" b="6127"/>
          <a:stretch/>
        </p:blipFill>
        <p:spPr>
          <a:xfrm>
            <a:off x="5357188" y="0"/>
            <a:ext cx="6181056" cy="970458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15"/>
          <p:cNvSpPr txBox="1"/>
          <p:nvPr/>
        </p:nvSpPr>
        <p:spPr>
          <a:xfrm>
            <a:off x="2036475" y="2657025"/>
            <a:ext cx="2688000" cy="9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-To join in with group activities they have made up, or in teams </a:t>
            </a:r>
            <a:endParaRPr sz="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-To learn and create a  sequence of movements to music </a:t>
            </a:r>
            <a:br>
              <a:rPr lang="en-GB" sz="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-Make healthy choices about food, drink and tooth brushing </a:t>
            </a:r>
            <a:endParaRPr sz="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-Match their developing physical skills to activities in the setting (decide to crawl, walk or run across a plank) </a:t>
            </a:r>
            <a:endParaRPr sz="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-Collaborate with others to manage large items safely </a:t>
            </a:r>
            <a:endParaRPr sz="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-Use a comfortable grip with a good control</a:t>
            </a:r>
            <a:endParaRPr sz="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-Show preference for a dominant hand</a:t>
            </a:r>
            <a:endParaRPr sz="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-Meet their own care needs (E.g. brushing teeth, washing and drying their hands) </a:t>
            </a:r>
            <a:endParaRPr sz="5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5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-Be increasingly independent (putting coats o</a:t>
            </a:r>
            <a:endParaRPr sz="3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2" name="Google Shape;182;p15"/>
          <p:cNvSpPr txBox="1"/>
          <p:nvPr/>
        </p:nvSpPr>
        <p:spPr>
          <a:xfrm>
            <a:off x="8772925" y="2652550"/>
            <a:ext cx="32037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latin typeface="Comfortaa"/>
                <a:ea typeface="Comfortaa"/>
                <a:cs typeface="Comfortaa"/>
                <a:sym typeface="Comfortaa"/>
              </a:rPr>
              <a:t>Use a range of smaller tools with increasing confidence and accuracy </a:t>
            </a:r>
            <a:endParaRPr sz="600">
              <a:latin typeface="Comfortaa"/>
              <a:ea typeface="Comfortaa"/>
              <a:cs typeface="Comfortaa"/>
              <a:sym typeface="Comforta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latin typeface="Comfortaa"/>
                <a:ea typeface="Comfortaa"/>
                <a:cs typeface="Comfortaa"/>
                <a:sym typeface="Comfortaa"/>
              </a:rPr>
              <a:t>-Combining movements to complete a sequence </a:t>
            </a:r>
            <a:r>
              <a:rPr lang="en-GB" sz="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-  Negotiate space and obstacles safely, with consideration for themselves and others;-  -Demonstrate strength, balance and coordination when playing;</a:t>
            </a:r>
            <a:br>
              <a:rPr lang="en-GB" sz="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</a:br>
            <a:r>
              <a:rPr lang="en-GB" sz="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-Move energetically, such as running, jumping, dancing, hopping, skipping and climbing.</a:t>
            </a:r>
            <a:br>
              <a:rPr lang="en-GB" sz="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</a:br>
            <a:r>
              <a:rPr lang="en-GB" sz="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-  Hold a pencil effectively in preparation for fluent writing </a:t>
            </a:r>
            <a:br>
              <a:rPr lang="en-GB" sz="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</a:br>
            <a:r>
              <a:rPr lang="en-GB" sz="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– using the tripod grip in almost all cases;</a:t>
            </a:r>
            <a:br>
              <a:rPr lang="en-GB" sz="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</a:br>
            <a:r>
              <a:rPr lang="en-GB" sz="6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-  Begin to show accuracy and care when drawing.</a:t>
            </a:r>
            <a:endParaRPr sz="6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3" name="Google Shape;183;p15"/>
          <p:cNvSpPr txBox="1"/>
          <p:nvPr/>
        </p:nvSpPr>
        <p:spPr>
          <a:xfrm>
            <a:off x="2036474" y="1648663"/>
            <a:ext cx="2688000" cy="831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turn taking, waiting for your turn, It’s… turn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dance, dance moves, actions, beat, music, perform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Names of equipment and tools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Name the actions made by the tools (e.g. snip, squash etc)</a:t>
            </a:r>
            <a:b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Brush, teeth, toothpaste, sink, toothbrush, gums, mouth, tongue,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Soap, towel, tap, water, rub </a:t>
            </a:r>
            <a:endParaRPr sz="6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Food, (avoid using vocabulary that portrays foods as being ‘good or bad’)</a:t>
            </a:r>
            <a:endParaRPr sz="6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4" name="Google Shape;184;p15"/>
          <p:cNvSpPr txBox="1"/>
          <p:nvPr/>
        </p:nvSpPr>
        <p:spPr>
          <a:xfrm>
            <a:off x="2075224" y="3783788"/>
            <a:ext cx="2688000" cy="69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-Responding to others’ ideas </a:t>
            </a:r>
            <a:endParaRPr sz="65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-Care routine </a:t>
            </a:r>
            <a:endParaRPr sz="65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Confidence</a:t>
            </a:r>
            <a:endParaRPr sz="65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-decision making </a:t>
            </a:r>
            <a:endParaRPr sz="65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-Turn taking </a:t>
            </a:r>
            <a:endParaRPr sz="65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-Supporting others </a:t>
            </a:r>
            <a:endParaRPr sz="65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5" name="Google Shape;185;p15"/>
          <p:cNvSpPr txBox="1"/>
          <p:nvPr/>
        </p:nvSpPr>
        <p:spPr>
          <a:xfrm>
            <a:off x="5357201" y="3892948"/>
            <a:ext cx="2548500" cy="5232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-Working as a part of a team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-Body strength and movement ability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-Safety precautions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6" name="Google Shape;186;p15"/>
          <p:cNvSpPr txBox="1"/>
          <p:nvPr/>
        </p:nvSpPr>
        <p:spPr>
          <a:xfrm>
            <a:off x="2036475" y="5867100"/>
            <a:ext cx="2688000" cy="585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entury Gothic"/>
                <a:ea typeface="Century Gothic"/>
                <a:cs typeface="Century Gothic"/>
                <a:sym typeface="Century Gothic"/>
              </a:rPr>
              <a:t>I can copy letters and shapes </a:t>
            </a:r>
            <a:endParaRPr sz="8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entury Gothic"/>
                <a:ea typeface="Century Gothic"/>
                <a:cs typeface="Century Gothic"/>
                <a:sym typeface="Century Gothic"/>
              </a:rPr>
              <a:t>I can begin to form  numerals 0-5</a:t>
            </a:r>
            <a:endParaRPr sz="8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Century Gothic"/>
                <a:ea typeface="Century Gothic"/>
                <a:cs typeface="Century Gothic"/>
                <a:sym typeface="Century Gothic"/>
              </a:rPr>
              <a:t>I can show increasing control when use scissors.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7" name="Google Shape;187;p15"/>
          <p:cNvSpPr txBox="1"/>
          <p:nvPr/>
        </p:nvSpPr>
        <p:spPr>
          <a:xfrm>
            <a:off x="5406500" y="5834150"/>
            <a:ext cx="2765400" cy="7926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I can show increasing control when using balls in games.</a:t>
            </a:r>
            <a:endParaRPr sz="65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I can show some awareness of safety when using larger equipments.</a:t>
            </a:r>
            <a:endParaRPr sz="65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I can sit with the correct posture when sitting at a table.</a:t>
            </a:r>
            <a:endParaRPr sz="65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I can write my own name.</a:t>
            </a:r>
            <a:endParaRPr sz="65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I can use a knife and fork.</a:t>
            </a:r>
            <a:endParaRPr sz="65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">
                <a:latin typeface="Century Gothic"/>
                <a:ea typeface="Century Gothic"/>
                <a:cs typeface="Century Gothic"/>
                <a:sym typeface="Century Gothic"/>
              </a:rPr>
              <a:t>I can </a:t>
            </a: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use  one hand consistently in most activities</a:t>
            </a:r>
            <a:endParaRPr sz="8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88" name="Google Shape;188;p15"/>
          <p:cNvSpPr txBox="1"/>
          <p:nvPr/>
        </p:nvSpPr>
        <p:spPr>
          <a:xfrm>
            <a:off x="2036474" y="4802326"/>
            <a:ext cx="2688000" cy="3924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-Understand the effect external choices have on our body (e.g. food and health)</a:t>
            </a:r>
            <a:endParaRPr sz="65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65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-Understanding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9" name="Google Shape;189;p15"/>
          <p:cNvSpPr txBox="1"/>
          <p:nvPr/>
        </p:nvSpPr>
        <p:spPr>
          <a:xfrm>
            <a:off x="8830063" y="4886935"/>
            <a:ext cx="2881200" cy="3078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-Know facts that attribute to overall health (e.g. exercise etc)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Century Gothic"/>
                <a:ea typeface="Century Gothic"/>
                <a:cs typeface="Century Gothic"/>
                <a:sym typeface="Century Gothic"/>
              </a:rPr>
              <a:t>- understand the importance of oral hygiene </a:t>
            </a:r>
            <a:endParaRPr sz="7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2098</Words>
  <Application>Microsoft Office PowerPoint</Application>
  <PresentationFormat>Widescreen</PresentationFormat>
  <Paragraphs>302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Helvetica Neue</vt:lpstr>
      <vt:lpstr>Arial</vt:lpstr>
      <vt:lpstr>Century Gothic</vt:lpstr>
      <vt:lpstr>Comfortaa</vt:lpstr>
      <vt:lpstr>Calibri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Nichola Carey</cp:lastModifiedBy>
  <cp:revision>1</cp:revision>
  <dcterms:modified xsi:type="dcterms:W3CDTF">2022-03-14T21:04:21Z</dcterms:modified>
</cp:coreProperties>
</file>